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60" r:id="rId3"/>
    <p:sldId id="258" r:id="rId4"/>
    <p:sldId id="283" r:id="rId5"/>
    <p:sldId id="282" r:id="rId6"/>
    <p:sldId id="278" r:id="rId7"/>
    <p:sldId id="262" r:id="rId8"/>
    <p:sldId id="261" r:id="rId9"/>
    <p:sldId id="259" r:id="rId10"/>
    <p:sldId id="267" r:id="rId11"/>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53" autoAdjust="0"/>
  </p:normalViewPr>
  <p:slideViewPr>
    <p:cSldViewPr>
      <p:cViewPr varScale="1">
        <p:scale>
          <a:sx n="67" d="100"/>
          <a:sy n="67" d="100"/>
        </p:scale>
        <p:origin x="190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289956-EB43-D24E-5EEA-0A7C9DE5EB1F}"/>
              </a:ext>
            </a:extLst>
          </p:cNvPr>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DF3AB67F-0D8E-7F4A-53DE-B1E2B5335724}"/>
              </a:ext>
            </a:extLst>
          </p:cNvPr>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atin typeface="Arial" charset="0"/>
              </a:defRPr>
            </a:lvl1pPr>
          </a:lstStyle>
          <a:p>
            <a:pPr>
              <a:defRPr/>
            </a:pPr>
            <a:fld id="{685A9C4E-0E6F-4BC1-AC23-F697BCFDDBCB}" type="datetimeFigureOut">
              <a:rPr lang="en-US"/>
              <a:pPr>
                <a:defRPr/>
              </a:pPr>
              <a:t>5/27/2023</a:t>
            </a:fld>
            <a:endParaRPr lang="en-US"/>
          </a:p>
        </p:txBody>
      </p:sp>
      <p:sp>
        <p:nvSpPr>
          <p:cNvPr id="4" name="Footer Placeholder 3">
            <a:extLst>
              <a:ext uri="{FF2B5EF4-FFF2-40B4-BE49-F238E27FC236}">
                <a16:creationId xmlns:a16="http://schemas.microsoft.com/office/drawing/2014/main" id="{A7719866-F19A-D329-FC49-08186B8B3193}"/>
              </a:ext>
            </a:extLst>
          </p:cNvPr>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9A3E17B-663D-2FE0-D195-E634E20B8B0D}"/>
              </a:ext>
            </a:extLst>
          </p:cNvPr>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C85AB943-46AE-49F1-ADAD-65E108F90511}" type="slidenum">
              <a:rPr lang="en-US" altLang="sr-Latn-RS"/>
              <a:pPr>
                <a:defRPr/>
              </a:pPr>
              <a:t>‹#›</a:t>
            </a:fld>
            <a:endParaRPr lang="en-US" altLang="sr-Latn-R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C1FB8B-58CF-2D4E-A0A5-7EE7A35C7CD5}"/>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85ADC29-0087-9331-DC51-D0F41AEBDA20}"/>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atin typeface="Arial" charset="0"/>
              </a:defRPr>
            </a:lvl1pPr>
          </a:lstStyle>
          <a:p>
            <a:pPr>
              <a:defRPr/>
            </a:pPr>
            <a:fld id="{1440260C-6E75-4983-AB20-3047014575C0}" type="datetimeFigureOut">
              <a:rPr lang="en-US"/>
              <a:pPr>
                <a:defRPr/>
              </a:pPr>
              <a:t>5/27/2023</a:t>
            </a:fld>
            <a:endParaRPr lang="en-US"/>
          </a:p>
        </p:txBody>
      </p:sp>
      <p:sp>
        <p:nvSpPr>
          <p:cNvPr id="4" name="Slide Image Placeholder 3">
            <a:extLst>
              <a:ext uri="{FF2B5EF4-FFF2-40B4-BE49-F238E27FC236}">
                <a16:creationId xmlns:a16="http://schemas.microsoft.com/office/drawing/2014/main" id="{7F16E0C8-7050-6236-423E-AE6F67454955}"/>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Notes Placeholder 4">
            <a:extLst>
              <a:ext uri="{FF2B5EF4-FFF2-40B4-BE49-F238E27FC236}">
                <a16:creationId xmlns:a16="http://schemas.microsoft.com/office/drawing/2014/main" id="{A07E67BC-678B-4F00-3F54-D80CC98D9B65}"/>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6A21EC9-C538-3030-2AE3-5C3570016012}"/>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AEC65C4-36D7-FB1D-6B1F-B745F0C8ED91}"/>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smtClean="0"/>
            </a:lvl1pPr>
          </a:lstStyle>
          <a:p>
            <a:pPr>
              <a:defRPr/>
            </a:pPr>
            <a:fld id="{F0B959B9-F187-47CA-97EB-BBCCCE035813}"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0477841-AD81-5ED9-571F-28A8D9388B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872DC82-0200-A898-CE61-107A8681CB16}"/>
              </a:ext>
            </a:extLst>
          </p:cNvPr>
          <p:cNvSpPr>
            <a:spLocks noGrp="1"/>
          </p:cNvSpPr>
          <p:nvPr>
            <p:ph type="body" idx="1"/>
          </p:nvPr>
        </p:nvSpPr>
        <p:spPr bwMode="auto"/>
        <p:txBody>
          <a:bodyPr wrap="square" numCol="1" anchor="t" anchorCtr="0" compatLnSpc="1">
            <a:prstTxWarp prst="textNoShape">
              <a:avLst/>
            </a:prstTxWarp>
          </a:bodyPr>
          <a:lstStyle/>
          <a:p>
            <a:pPr algn="just" eaLnBrk="1" hangingPunct="1">
              <a:lnSpc>
                <a:spcPct val="90000"/>
              </a:lnSpc>
              <a:spcBef>
                <a:spcPct val="0"/>
              </a:spcBef>
              <a:buFontTx/>
              <a:buChar char="•"/>
            </a:pPr>
            <a:r>
              <a:rPr lang="sr-Latn-CS" altLang="sr-Latn-RS" sz="1100"/>
              <a:t>Procenjuje se da u industrijski razvijenim zemljama, </a:t>
            </a:r>
            <a:r>
              <a:rPr lang="sr-Latn-CS" altLang="sr-Latn-RS" sz="1100" b="1" i="1"/>
              <a:t>tehnologija obrade rezanjem  učestvuje u BDP sa približno 5%,</a:t>
            </a:r>
            <a:r>
              <a:rPr lang="sr-Latn-CS" altLang="sr-Latn-RS" sz="1100"/>
              <a:t> dok  samo u SAD na ovu tehnologiju otpada 250 milijardi dolara godišnje</a:t>
            </a:r>
          </a:p>
          <a:p>
            <a:pPr algn="just" eaLnBrk="1" hangingPunct="1">
              <a:lnSpc>
                <a:spcPct val="90000"/>
              </a:lnSpc>
              <a:spcBef>
                <a:spcPct val="0"/>
              </a:spcBef>
              <a:buFontTx/>
              <a:buChar char="•"/>
            </a:pPr>
            <a:endParaRPr lang="sr-Latn-CS" altLang="sr-Latn-RS" sz="1100"/>
          </a:p>
          <a:p>
            <a:pPr algn="just" eaLnBrk="1" hangingPunct="1">
              <a:lnSpc>
                <a:spcPct val="90000"/>
              </a:lnSpc>
              <a:spcBef>
                <a:spcPct val="0"/>
              </a:spcBef>
              <a:buFontTx/>
              <a:buChar char="•"/>
            </a:pPr>
            <a:r>
              <a:rPr lang="sr-Latn-CS" altLang="sr-Latn-RS" sz="1100" b="1" i="1"/>
              <a:t>Oko 15% vrednosti svih mehaničkih komponenti proizvedenih širom sveta dobijeno je pomoću postupaka koji koriste mehanizam skidanja materijala</a:t>
            </a:r>
            <a:r>
              <a:rPr lang="sr-Latn-CS" altLang="sr-Latn-RS" sz="1100"/>
              <a:t> usled mehaničkog dejstva reznog alata na predmet obrade.</a:t>
            </a:r>
          </a:p>
          <a:p>
            <a:pPr algn="just" eaLnBrk="1" hangingPunct="1">
              <a:lnSpc>
                <a:spcPct val="90000"/>
              </a:lnSpc>
              <a:spcBef>
                <a:spcPct val="0"/>
              </a:spcBef>
              <a:buFontTx/>
              <a:buChar char="•"/>
            </a:pPr>
            <a:endParaRPr lang="sr-Latn-CS" altLang="sr-Latn-RS" sz="1100"/>
          </a:p>
          <a:p>
            <a:pPr algn="just" eaLnBrk="1" hangingPunct="1">
              <a:lnSpc>
                <a:spcPct val="90000"/>
              </a:lnSpc>
              <a:spcBef>
                <a:spcPct val="0"/>
              </a:spcBef>
              <a:buFontTx/>
              <a:buChar char="•"/>
            </a:pPr>
            <a:r>
              <a:rPr lang="sr-Latn-CS" altLang="sr-Latn-RS" sz="1100"/>
              <a:t>U poslednje dve decenije postoji jasan trend u industriji: </a:t>
            </a:r>
            <a:r>
              <a:rPr lang="sr-Latn-CS" altLang="sr-Latn-RS" sz="1100" b="1" i="1"/>
              <a:t>„uradi više sa manje“.</a:t>
            </a:r>
            <a:r>
              <a:rPr lang="sr-Latn-CS" altLang="sr-Latn-RS" sz="1100"/>
              <a:t> Da bi ovo postigla industrija se fokusirala na  redukciju vremena potrebnog za projektovanje i proizvodnju proizvoda. Nove tehnologije i strategije su implementirane u skraćenje ovog vremena. Ove tehnologije se često zovu </a:t>
            </a:r>
            <a:r>
              <a:rPr lang="sr-Latn-CS" altLang="sr-Latn-RS" sz="1100" b="1" i="1"/>
              <a:t>„vremenski komprimovane tehnologije“. </a:t>
            </a:r>
            <a:r>
              <a:rPr lang="sr-Latn-CS" altLang="sr-Latn-RS" sz="1100"/>
              <a:t>Naravno vreme ne može biti komprimovano, ali  ono može biti iskorišćeno mudrije upotrebom novih tehnologija.</a:t>
            </a:r>
          </a:p>
          <a:p>
            <a:pPr algn="just" eaLnBrk="1" hangingPunct="1">
              <a:lnSpc>
                <a:spcPct val="90000"/>
              </a:lnSpc>
              <a:spcBef>
                <a:spcPct val="0"/>
              </a:spcBef>
              <a:buFontTx/>
              <a:buChar char="•"/>
            </a:pPr>
            <a:endParaRPr lang="sr-Latn-CS" altLang="sr-Latn-RS" sz="1100"/>
          </a:p>
          <a:p>
            <a:pPr algn="just" eaLnBrk="1" hangingPunct="1">
              <a:lnSpc>
                <a:spcPct val="90000"/>
              </a:lnSpc>
              <a:spcBef>
                <a:spcPct val="0"/>
              </a:spcBef>
              <a:buFontTx/>
              <a:buChar char="•"/>
            </a:pPr>
            <a:r>
              <a:rPr lang="sr-Latn-CS" altLang="sr-Latn-RS" sz="1100"/>
              <a:t>Životni vek proizvoda se skraćuje sve više i više, mnogi proizvodi zastarevaju u roku od mesec dana. To je glavni razlog što se javlja potreba za malim serijama. Postoji takođe i potreba za brzim testiranjem novog proizvoda i jeftinim prototipom pogotovo u kratkim i srednjim proizvodnim serijama. Zbog toga globalizacija i slobodno tržište nameću pritisak na proizvođače. Da bi odgovorio na ove pritiske proizvodni sektor traži tehnologije koje </a:t>
            </a:r>
            <a:r>
              <a:rPr lang="sr-Latn-CS" altLang="sr-Latn-RS" sz="1100" b="1" i="1"/>
              <a:t>redukuju potrebno vreme od ideje do gotovog proizvoda na tržištu (time-to-market). </a:t>
            </a:r>
          </a:p>
          <a:p>
            <a:pPr algn="just" eaLnBrk="1" hangingPunct="1">
              <a:lnSpc>
                <a:spcPct val="90000"/>
              </a:lnSpc>
              <a:spcBef>
                <a:spcPct val="0"/>
              </a:spcBef>
              <a:buFontTx/>
              <a:buChar char="•"/>
            </a:pPr>
            <a:endParaRPr lang="sr-Latn-CS" altLang="sr-Latn-RS" sz="1100" b="1" i="1"/>
          </a:p>
          <a:p>
            <a:pPr algn="just" eaLnBrk="1" hangingPunct="1">
              <a:lnSpc>
                <a:spcPct val="90000"/>
              </a:lnSpc>
              <a:spcBef>
                <a:spcPct val="0"/>
              </a:spcBef>
              <a:buFontTx/>
              <a:buChar char="•"/>
            </a:pPr>
            <a:r>
              <a:rPr lang="sr-Latn-CS" altLang="sr-Latn-RS" sz="1100"/>
              <a:t>Sve veći pritisci konkurencije prisiljavaju proizvođače na to da koriste inovativne tehnologije mnogo intenzivnije nego ranije. </a:t>
            </a:r>
          </a:p>
          <a:p>
            <a:pPr algn="just" eaLnBrk="1" hangingPunct="1">
              <a:lnSpc>
                <a:spcPct val="90000"/>
              </a:lnSpc>
              <a:spcBef>
                <a:spcPct val="0"/>
              </a:spcBef>
              <a:buFontTx/>
              <a:buChar char="•"/>
            </a:pPr>
            <a:endParaRPr lang="en-US" altLang="sr-Latn-RS" sz="1100"/>
          </a:p>
          <a:p>
            <a:pPr algn="just" eaLnBrk="1" hangingPunct="1">
              <a:lnSpc>
                <a:spcPct val="90000"/>
              </a:lnSpc>
              <a:spcBef>
                <a:spcPct val="0"/>
              </a:spcBef>
              <a:buFontTx/>
              <a:buChar char="•"/>
            </a:pPr>
            <a:r>
              <a:rPr lang="en-US" altLang="sr-Latn-RS" sz="1100"/>
              <a:t>Razvoj i uvođenje novih tehnologija su u vezi sa različitim faktorima ili pokretačkim snagama. Glavni pokretači promena u slučaju tehnologije obrade rezanjem su povezani sa zahtevima za:  </a:t>
            </a:r>
            <a:r>
              <a:rPr lang="en-US" altLang="sr-Latn-RS" sz="1100" b="1" i="1"/>
              <a:t>smanjenjem  veličine proizvoda, povećanjem kvaliteta obrađene površine, tesnim tolerancijama i tačnošću obrade, redukcijom troškova, smanjenjem težine komponenti, redukcijom veličine serija, ekološkim aspektima </a:t>
            </a:r>
            <a:r>
              <a:rPr lang="en-US" altLang="sr-Latn-RS" sz="1100"/>
              <a:t>itd. </a:t>
            </a:r>
            <a:endParaRPr lang="sr-Latn-CS" altLang="sr-Latn-RS" sz="1100"/>
          </a:p>
          <a:p>
            <a:pPr eaLnBrk="1" hangingPunct="1">
              <a:lnSpc>
                <a:spcPct val="90000"/>
              </a:lnSpc>
              <a:spcBef>
                <a:spcPct val="0"/>
              </a:spcBef>
            </a:pPr>
            <a:endParaRPr lang="en-US" altLang="sr-Latn-RS" sz="1100"/>
          </a:p>
        </p:txBody>
      </p:sp>
      <p:sp>
        <p:nvSpPr>
          <p:cNvPr id="5124" name="Slide Number Placeholder 3">
            <a:extLst>
              <a:ext uri="{FF2B5EF4-FFF2-40B4-BE49-F238E27FC236}">
                <a16:creationId xmlns:a16="http://schemas.microsoft.com/office/drawing/2014/main" id="{126EEBC1-7B76-3102-3866-90DFCE4F28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43BA8F-1DC6-406A-A5D0-ED549256F365}" type="slidenum">
              <a:rPr lang="en-US" altLang="sr-Latn-RS"/>
              <a:pPr/>
              <a:t>1</a:t>
            </a:fld>
            <a:endParaRPr lang="en-US" altLang="sr-Latn-R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3983E3F-9C0C-A1A3-87BB-5ED9D81595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ABBB842-013E-2DBF-82C5-5FB24F08FB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r-Latn-CS" altLang="sr-Latn-RS"/>
          </a:p>
        </p:txBody>
      </p:sp>
      <p:sp>
        <p:nvSpPr>
          <p:cNvPr id="25604" name="Slide Number Placeholder 3">
            <a:extLst>
              <a:ext uri="{FF2B5EF4-FFF2-40B4-BE49-F238E27FC236}">
                <a16:creationId xmlns:a16="http://schemas.microsoft.com/office/drawing/2014/main" id="{792F4605-0FD0-73AC-2A7C-2BABFB61E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86C02C-7830-439C-8F99-F2343584AC93}" type="slidenum">
              <a:rPr lang="en-US" altLang="sr-Latn-RS"/>
              <a:pPr/>
              <a:t>10</a:t>
            </a:fld>
            <a:endParaRPr lang="en-US" altLang="sr-Latn-R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CED65F3-99A9-5F6B-7281-298BEA0BB2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3379420-48A6-D29B-8B11-C06E9CE9A592}"/>
              </a:ext>
            </a:extLst>
          </p:cNvPr>
          <p:cNvSpPr>
            <a:spLocks noGrp="1"/>
          </p:cNvSpPr>
          <p:nvPr>
            <p:ph type="body" idx="1"/>
          </p:nvPr>
        </p:nvSpPr>
        <p:spPr/>
        <p:txBody>
          <a:bodyPr>
            <a:normAutofit fontScale="92500" lnSpcReduction="10000"/>
          </a:bodyPr>
          <a:lstStyle/>
          <a:p>
            <a:pPr algn="just">
              <a:defRPr/>
            </a:pPr>
            <a:r>
              <a:rPr lang="sr-Latn-RS" b="1" i="1" dirty="0"/>
              <a:t>“Klasično inženjerstvo”</a:t>
            </a:r>
            <a:r>
              <a:rPr lang="sr-Latn-RS" dirty="0"/>
              <a:t> (inženjerstvo unapred)- tok operacija ide od ideje, razrade koncepcije, detaljnog CAD/CAM projektovanja, do gotovog proizvoda.</a:t>
            </a:r>
          </a:p>
          <a:p>
            <a:pPr algn="just">
              <a:defRPr/>
            </a:pPr>
            <a:endParaRPr lang="sr-Latn-RS" dirty="0"/>
          </a:p>
          <a:p>
            <a:pPr algn="just">
              <a:defRPr/>
            </a:pPr>
            <a:r>
              <a:rPr lang="sr-Latn-RS" b="1" i="1" dirty="0"/>
              <a:t>REVERZIBILNO INŽENJERSTOVO-počinje </a:t>
            </a:r>
            <a:r>
              <a:rPr lang="sr-Latn-RS" dirty="0"/>
              <a:t>od fizičkog objekta (gotovog proizvoda ili prototipa) koji se digitalizuje i prevodi u CAD model. Možemo reći da je RE procec “kopiranja” postojećeg dela ili sklopa bez pomoći tehničke dokumentacije ili digitalnog modela.</a:t>
            </a:r>
          </a:p>
          <a:p>
            <a:pPr algn="just">
              <a:defRPr/>
            </a:pPr>
            <a:endParaRPr lang="sr-Latn-RS" dirty="0"/>
          </a:p>
          <a:p>
            <a:pPr algn="just">
              <a:defRPr/>
            </a:pPr>
            <a:r>
              <a:rPr lang="en-US" sz="1300" dirty="0" err="1"/>
              <a:t>Konkurentski</a:t>
            </a:r>
            <a:r>
              <a:rPr lang="en-US" sz="1300" dirty="0"/>
              <a:t> </a:t>
            </a:r>
            <a:r>
              <a:rPr lang="en-US" sz="1300" dirty="0" err="1"/>
              <a:t>pritisci</a:t>
            </a:r>
            <a:r>
              <a:rPr lang="en-US" sz="1300" dirty="0"/>
              <a:t> </a:t>
            </a:r>
            <a:r>
              <a:rPr lang="en-US" sz="1300" dirty="0" err="1"/>
              <a:t>na</a:t>
            </a:r>
            <a:r>
              <a:rPr lang="en-US" sz="1300" dirty="0"/>
              <a:t> </a:t>
            </a:r>
            <a:r>
              <a:rPr lang="en-US" sz="1300" dirty="0" err="1"/>
              <a:t>svetskom</a:t>
            </a:r>
            <a:r>
              <a:rPr lang="en-US" sz="1300" dirty="0"/>
              <a:t> </a:t>
            </a:r>
            <a:r>
              <a:rPr lang="en-US" sz="1300" dirty="0" err="1"/>
              <a:t>tržištu</a:t>
            </a:r>
            <a:r>
              <a:rPr lang="en-US" sz="1300" dirty="0"/>
              <a:t> </a:t>
            </a:r>
            <a:r>
              <a:rPr lang="en-US" sz="1300" dirty="0" err="1"/>
              <a:t>i</a:t>
            </a:r>
            <a:r>
              <a:rPr lang="en-US" sz="1300" dirty="0"/>
              <a:t> </a:t>
            </a:r>
            <a:r>
              <a:rPr lang="en-US" sz="1300" dirty="0" err="1"/>
              <a:t>zahtevi</a:t>
            </a:r>
            <a:r>
              <a:rPr lang="en-US" sz="1300" dirty="0"/>
              <a:t> </a:t>
            </a:r>
            <a:r>
              <a:rPr lang="en-US" sz="1300" dirty="0" err="1"/>
              <a:t>potrošača</a:t>
            </a:r>
            <a:r>
              <a:rPr lang="en-US" sz="1300" dirty="0"/>
              <a:t> se </a:t>
            </a:r>
            <a:r>
              <a:rPr lang="en-US" sz="1300" dirty="0" err="1"/>
              <a:t>iz</a:t>
            </a:r>
            <a:r>
              <a:rPr lang="en-US" sz="1300" dirty="0"/>
              <a:t> </a:t>
            </a:r>
            <a:r>
              <a:rPr lang="en-US" sz="1300" dirty="0" err="1"/>
              <a:t>godine</a:t>
            </a:r>
            <a:r>
              <a:rPr lang="en-US" sz="1300" dirty="0"/>
              <a:t> u </a:t>
            </a:r>
            <a:r>
              <a:rPr lang="en-US" sz="1300" dirty="0" err="1"/>
              <a:t>godinu</a:t>
            </a:r>
            <a:r>
              <a:rPr lang="en-US" sz="1300" dirty="0"/>
              <a:t> </a:t>
            </a:r>
            <a:r>
              <a:rPr lang="en-US" sz="1300" dirty="0" err="1"/>
              <a:t>povećavaju,tako</a:t>
            </a:r>
            <a:r>
              <a:rPr lang="en-US" sz="1300" dirty="0"/>
              <a:t> </a:t>
            </a:r>
            <a:r>
              <a:rPr lang="en-US" sz="1300" dirty="0" err="1"/>
              <a:t>da</a:t>
            </a:r>
            <a:r>
              <a:rPr lang="en-US" sz="1300" dirty="0"/>
              <a:t> </a:t>
            </a:r>
            <a:r>
              <a:rPr lang="en-US" sz="1300" dirty="0" err="1"/>
              <a:t>su</a:t>
            </a:r>
            <a:r>
              <a:rPr lang="en-US" sz="1300" dirty="0"/>
              <a:t> </a:t>
            </a:r>
            <a:r>
              <a:rPr lang="en-US" sz="1300" b="1" i="1" dirty="0" err="1"/>
              <a:t>proizvo</a:t>
            </a:r>
            <a:r>
              <a:rPr lang="sr-Latn-RS" sz="1300" b="1" i="1" dirty="0"/>
              <a:t>đ</a:t>
            </a:r>
            <a:r>
              <a:rPr lang="en-US" sz="1300" b="1" i="1" dirty="0" err="1"/>
              <a:t>ači</a:t>
            </a:r>
            <a:r>
              <a:rPr lang="en-US" sz="1300" b="1" i="1" dirty="0"/>
              <a:t> </a:t>
            </a:r>
            <a:r>
              <a:rPr lang="en-US" sz="1300" b="1" i="1" dirty="0" err="1"/>
              <a:t>prinu</a:t>
            </a:r>
            <a:r>
              <a:rPr lang="sr-Latn-RS" sz="1300" b="1" i="1" dirty="0"/>
              <a:t>đ</a:t>
            </a:r>
            <a:r>
              <a:rPr lang="en-US" sz="1300" b="1" i="1" dirty="0" err="1"/>
              <a:t>eni</a:t>
            </a:r>
            <a:r>
              <a:rPr lang="en-US" sz="1300" b="1" i="1" dirty="0"/>
              <a:t> </a:t>
            </a:r>
            <a:r>
              <a:rPr lang="en-US" sz="1300" b="1" i="1" dirty="0" err="1"/>
              <a:t>da</a:t>
            </a:r>
            <a:r>
              <a:rPr lang="en-US" sz="1300" b="1" i="1" dirty="0"/>
              <a:t> </a:t>
            </a:r>
            <a:r>
              <a:rPr lang="en-US" sz="1300" b="1" i="1" dirty="0" err="1"/>
              <a:t>uvode</a:t>
            </a:r>
            <a:r>
              <a:rPr lang="en-US" sz="1300" b="1" i="1" dirty="0"/>
              <a:t> </a:t>
            </a:r>
            <a:r>
              <a:rPr lang="en-US" sz="1300" b="1" i="1" dirty="0" err="1"/>
              <a:t>nove</a:t>
            </a:r>
            <a:r>
              <a:rPr lang="en-US" sz="1300" b="1" i="1" dirty="0"/>
              <a:t> </a:t>
            </a:r>
            <a:r>
              <a:rPr lang="en-US" sz="1300" b="1" i="1" dirty="0" err="1"/>
              <a:t>tehnologije</a:t>
            </a:r>
            <a:r>
              <a:rPr lang="en-US" sz="1300" b="1" i="1" dirty="0"/>
              <a:t> </a:t>
            </a:r>
            <a:r>
              <a:rPr lang="en-US" sz="1300" b="1" i="1" dirty="0" err="1"/>
              <a:t>i</a:t>
            </a:r>
            <a:r>
              <a:rPr lang="en-US" sz="1300" b="1" i="1" dirty="0"/>
              <a:t> </a:t>
            </a:r>
            <a:r>
              <a:rPr lang="en-US" sz="1300" b="1" i="1" dirty="0" err="1"/>
              <a:t>pristupe</a:t>
            </a:r>
            <a:r>
              <a:rPr lang="en-US" sz="1300" b="1" i="1" dirty="0"/>
              <a:t> u </a:t>
            </a:r>
            <a:r>
              <a:rPr lang="en-US" sz="1300" b="1" i="1" dirty="0" err="1"/>
              <a:t>razvoju</a:t>
            </a:r>
            <a:r>
              <a:rPr lang="en-US" sz="1300" b="1" i="1" dirty="0"/>
              <a:t> </a:t>
            </a:r>
            <a:r>
              <a:rPr lang="en-US" sz="1300" b="1" i="1" dirty="0" err="1"/>
              <a:t>i</a:t>
            </a:r>
            <a:r>
              <a:rPr lang="sr-Latn-RS" sz="1300" b="1" i="1" dirty="0"/>
              <a:t> </a:t>
            </a:r>
            <a:r>
              <a:rPr lang="en-US" sz="1300" b="1" i="1" dirty="0" err="1"/>
              <a:t>projektovanju</a:t>
            </a:r>
            <a:r>
              <a:rPr lang="en-US" sz="1300" b="1" i="1" dirty="0"/>
              <a:t> </a:t>
            </a:r>
            <a:r>
              <a:rPr lang="en-US" sz="1300" b="1" i="1" dirty="0" err="1"/>
              <a:t>proizvoda</a:t>
            </a:r>
            <a:r>
              <a:rPr lang="en-US" sz="1300" b="1" i="1" dirty="0"/>
              <a:t> </a:t>
            </a:r>
            <a:r>
              <a:rPr lang="en-US" sz="1300" b="1" i="1" dirty="0" err="1"/>
              <a:t>i</a:t>
            </a:r>
            <a:r>
              <a:rPr lang="en-US" sz="1300" b="1" i="1" dirty="0"/>
              <a:t> </a:t>
            </a:r>
            <a:r>
              <a:rPr lang="en-US" sz="1300" b="1" i="1" dirty="0" err="1"/>
              <a:t>procesa</a:t>
            </a:r>
            <a:r>
              <a:rPr lang="en-US" sz="1300" dirty="0"/>
              <a:t>, </a:t>
            </a:r>
            <a:r>
              <a:rPr lang="en-US" sz="1300" dirty="0" err="1"/>
              <a:t>kako</a:t>
            </a:r>
            <a:r>
              <a:rPr lang="en-US" sz="1300" dirty="0"/>
              <a:t> bi </a:t>
            </a:r>
            <a:r>
              <a:rPr lang="en-US" sz="1300" dirty="0" err="1"/>
              <a:t>smanjili</a:t>
            </a:r>
            <a:r>
              <a:rPr lang="en-US" sz="1300" dirty="0"/>
              <a:t> </a:t>
            </a:r>
            <a:r>
              <a:rPr lang="en-US" sz="1300" dirty="0" err="1"/>
              <a:t>vreme</a:t>
            </a:r>
            <a:r>
              <a:rPr lang="en-US" sz="1300" dirty="0"/>
              <a:t> </a:t>
            </a:r>
            <a:r>
              <a:rPr lang="en-US" sz="1300" dirty="0" err="1"/>
              <a:t>i</a:t>
            </a:r>
            <a:r>
              <a:rPr lang="en-US" sz="1300" dirty="0"/>
              <a:t> </a:t>
            </a:r>
            <a:r>
              <a:rPr lang="en-US" sz="1300" dirty="0" err="1"/>
              <a:t>troškove</a:t>
            </a:r>
            <a:r>
              <a:rPr lang="en-US" sz="1300" dirty="0"/>
              <a:t> </a:t>
            </a:r>
            <a:r>
              <a:rPr lang="en-US" sz="1300" dirty="0" err="1"/>
              <a:t>proizvodnje</a:t>
            </a:r>
            <a:r>
              <a:rPr lang="en-US" sz="1300" dirty="0"/>
              <a:t> </a:t>
            </a:r>
            <a:r>
              <a:rPr lang="en-US" sz="1300" dirty="0" err="1"/>
              <a:t>i</a:t>
            </a:r>
            <a:r>
              <a:rPr lang="en-US" sz="1300" dirty="0"/>
              <a:t> </a:t>
            </a:r>
            <a:r>
              <a:rPr lang="en-US" sz="1300" dirty="0" err="1"/>
              <a:t>istovremeno</a:t>
            </a:r>
            <a:r>
              <a:rPr lang="sr-Latn-RS" sz="1300" dirty="0"/>
              <a:t> </a:t>
            </a:r>
            <a:r>
              <a:rPr lang="en-US" sz="1300" dirty="0" err="1"/>
              <a:t>postigli</a:t>
            </a:r>
            <a:r>
              <a:rPr lang="en-US" sz="1300" dirty="0"/>
              <a:t> </a:t>
            </a:r>
            <a:r>
              <a:rPr lang="en-US" sz="1300" dirty="0" err="1"/>
              <a:t>visok</a:t>
            </a:r>
            <a:r>
              <a:rPr lang="en-US" sz="1300" dirty="0"/>
              <a:t> </a:t>
            </a:r>
            <a:r>
              <a:rPr lang="en-US" sz="1300" dirty="0" err="1"/>
              <a:t>kvalitet</a:t>
            </a:r>
            <a:r>
              <a:rPr lang="en-US" sz="1300" dirty="0"/>
              <a:t> </a:t>
            </a:r>
            <a:r>
              <a:rPr lang="en-US" sz="1300" dirty="0" err="1"/>
              <a:t>i</a:t>
            </a:r>
            <a:r>
              <a:rPr lang="en-US" sz="1300" dirty="0"/>
              <a:t> </a:t>
            </a:r>
            <a:r>
              <a:rPr lang="en-US" sz="1300" dirty="0" err="1"/>
              <a:t>pouzdanost</a:t>
            </a:r>
            <a:r>
              <a:rPr lang="en-US" sz="1300" dirty="0"/>
              <a:t> </a:t>
            </a:r>
            <a:r>
              <a:rPr lang="en-US" sz="1300" dirty="0" err="1"/>
              <a:t>proizvoda</a:t>
            </a:r>
            <a:r>
              <a:rPr lang="en-US" sz="1300" dirty="0"/>
              <a:t>.</a:t>
            </a:r>
            <a:endParaRPr lang="sr-Latn-RS" sz="1300" dirty="0"/>
          </a:p>
          <a:p>
            <a:pPr algn="just">
              <a:defRPr/>
            </a:pPr>
            <a:endParaRPr lang="sr-Latn-RS" sz="1300" dirty="0"/>
          </a:p>
          <a:p>
            <a:pPr algn="just">
              <a:defRPr/>
            </a:pPr>
            <a:r>
              <a:rPr lang="sr-Latn-RS" sz="1300" b="1" i="1" dirty="0"/>
              <a:t>Tehnologije za virtuelno projektovanje proizvoda </a:t>
            </a:r>
            <a:r>
              <a:rPr lang="en-US" sz="1300" dirty="0" err="1"/>
              <a:t>omogućavaju</a:t>
            </a:r>
            <a:r>
              <a:rPr lang="en-US" sz="1300" dirty="0"/>
              <a:t> </a:t>
            </a:r>
            <a:r>
              <a:rPr lang="en-US" sz="1300" dirty="0" err="1"/>
              <a:t>vizuelizaciju</a:t>
            </a:r>
            <a:r>
              <a:rPr lang="en-US" sz="1300" dirty="0"/>
              <a:t> </a:t>
            </a:r>
            <a:r>
              <a:rPr lang="en-US" sz="1300" dirty="0" err="1"/>
              <a:t>proizvoda</a:t>
            </a:r>
            <a:r>
              <a:rPr lang="en-US" sz="1300" dirty="0"/>
              <a:t>,</a:t>
            </a:r>
            <a:r>
              <a:rPr lang="sr-Latn-RS" sz="1300" dirty="0"/>
              <a:t> </a:t>
            </a:r>
            <a:r>
              <a:rPr lang="en-US" sz="1300" dirty="0" err="1"/>
              <a:t>ispitivanje</a:t>
            </a:r>
            <a:r>
              <a:rPr lang="en-US" sz="1300" dirty="0"/>
              <a:t> </a:t>
            </a:r>
            <a:r>
              <a:rPr lang="en-US" sz="1300" dirty="0" err="1"/>
              <a:t>njegove</a:t>
            </a:r>
            <a:r>
              <a:rPr lang="en-US" sz="1300" dirty="0"/>
              <a:t> </a:t>
            </a:r>
            <a:r>
              <a:rPr lang="en-US" sz="1300" dirty="0" err="1"/>
              <a:t>funkcionalnosti</a:t>
            </a:r>
            <a:r>
              <a:rPr lang="en-US" sz="1300" dirty="0"/>
              <a:t> </a:t>
            </a:r>
            <a:r>
              <a:rPr lang="en-US" sz="1300" dirty="0" err="1"/>
              <a:t>i</a:t>
            </a:r>
            <a:r>
              <a:rPr lang="en-US" sz="1300" dirty="0"/>
              <a:t> </a:t>
            </a:r>
            <a:r>
              <a:rPr lang="en-US" sz="1300" dirty="0" err="1"/>
              <a:t>eksploatacijskih</a:t>
            </a:r>
            <a:r>
              <a:rPr lang="en-US" sz="1300" dirty="0"/>
              <a:t> </a:t>
            </a:r>
            <a:r>
              <a:rPr lang="en-US" sz="1300" dirty="0" err="1"/>
              <a:t>karakteristika</a:t>
            </a:r>
            <a:r>
              <a:rPr lang="en-US" sz="1300" dirty="0"/>
              <a:t> pre same </a:t>
            </a:r>
            <a:r>
              <a:rPr lang="en-US" sz="1300" dirty="0" err="1"/>
              <a:t>proizvodnje</a:t>
            </a:r>
            <a:r>
              <a:rPr lang="en-US" sz="1300" dirty="0"/>
              <a:t>,</a:t>
            </a:r>
            <a:r>
              <a:rPr lang="sr-Latn-RS" sz="1300" dirty="0"/>
              <a:t> </a:t>
            </a:r>
            <a:r>
              <a:rPr lang="en-US" sz="1300" dirty="0" err="1"/>
              <a:t>procenu</a:t>
            </a:r>
            <a:r>
              <a:rPr lang="en-US" sz="1300" dirty="0"/>
              <a:t> </a:t>
            </a:r>
            <a:r>
              <a:rPr lang="en-US" sz="1300" dirty="0" err="1"/>
              <a:t>uticaja</a:t>
            </a:r>
            <a:r>
              <a:rPr lang="en-US" sz="1300" dirty="0"/>
              <a:t> </a:t>
            </a:r>
            <a:r>
              <a:rPr lang="en-US" sz="1300" dirty="0" err="1"/>
              <a:t>parametara</a:t>
            </a:r>
            <a:r>
              <a:rPr lang="en-US" sz="1300" dirty="0"/>
              <a:t> </a:t>
            </a:r>
            <a:r>
              <a:rPr lang="en-US" sz="1300" dirty="0" err="1"/>
              <a:t>procesa</a:t>
            </a:r>
            <a:r>
              <a:rPr lang="en-US" sz="1300" dirty="0"/>
              <a:t> </a:t>
            </a:r>
            <a:r>
              <a:rPr lang="en-US" sz="1300" dirty="0" err="1"/>
              <a:t>na</a:t>
            </a:r>
            <a:r>
              <a:rPr lang="en-US" sz="1300" dirty="0"/>
              <a:t> </a:t>
            </a:r>
            <a:r>
              <a:rPr lang="en-US" sz="1300" dirty="0" err="1"/>
              <a:t>karakteristike</a:t>
            </a:r>
            <a:r>
              <a:rPr lang="en-US" sz="1300" dirty="0"/>
              <a:t> </a:t>
            </a:r>
            <a:r>
              <a:rPr lang="en-US" sz="1300" dirty="0" err="1"/>
              <a:t>proizvoda</a:t>
            </a:r>
            <a:r>
              <a:rPr lang="en-US" sz="1300" dirty="0"/>
              <a:t> u </a:t>
            </a:r>
            <a:r>
              <a:rPr lang="en-US" sz="1300" dirty="0" err="1"/>
              <a:t>njegovom</a:t>
            </a:r>
            <a:r>
              <a:rPr lang="en-US" sz="1300" dirty="0"/>
              <a:t> </a:t>
            </a:r>
            <a:r>
              <a:rPr lang="en-US" sz="1300" dirty="0" err="1"/>
              <a:t>konceptualnom</a:t>
            </a:r>
            <a:r>
              <a:rPr lang="sr-Latn-RS" sz="1300" dirty="0"/>
              <a:t> </a:t>
            </a:r>
            <a:r>
              <a:rPr lang="en-US" sz="1300" dirty="0" err="1"/>
              <a:t>dizajnu</a:t>
            </a:r>
            <a:r>
              <a:rPr lang="en-US" sz="1300" dirty="0"/>
              <a:t>.</a:t>
            </a:r>
            <a:endParaRPr lang="sr-Latn-RS" sz="1300" dirty="0"/>
          </a:p>
          <a:p>
            <a:pPr algn="just">
              <a:defRPr/>
            </a:pPr>
            <a:endParaRPr lang="sr-Latn-RS" sz="1300" dirty="0"/>
          </a:p>
          <a:p>
            <a:pPr algn="just">
              <a:defRPr/>
            </a:pPr>
            <a:r>
              <a:rPr lang="sr-Latn-RS" sz="1300" dirty="0"/>
              <a:t> Tehnologije virtuelnog projektovanja </a:t>
            </a:r>
            <a:r>
              <a:rPr lang="sr-Latn-RS" sz="1300" b="1" i="1" dirty="0"/>
              <a:t>generišu virtuelno okruženje </a:t>
            </a:r>
            <a:r>
              <a:rPr lang="en-US" sz="1300" b="1" i="1" dirty="0"/>
              <a:t>u </a:t>
            </a:r>
            <a:r>
              <a:rPr lang="en-US" sz="1300" b="1" i="1" dirty="0" err="1"/>
              <a:t>kome</a:t>
            </a:r>
            <a:r>
              <a:rPr lang="en-US" sz="1300" b="1" i="1" dirty="0"/>
              <a:t> je </a:t>
            </a:r>
            <a:r>
              <a:rPr lang="en-US" sz="1300" b="1" i="1" dirty="0" err="1"/>
              <a:t>omogućeno</a:t>
            </a:r>
            <a:r>
              <a:rPr lang="en-US" sz="1300" b="1" i="1" dirty="0"/>
              <a:t> </a:t>
            </a:r>
            <a:r>
              <a:rPr lang="en-US" sz="1300" b="1" i="1" dirty="0" err="1"/>
              <a:t>trodimenzionalno</a:t>
            </a:r>
            <a:r>
              <a:rPr lang="en-US" sz="1300" b="1" i="1" dirty="0"/>
              <a:t> </a:t>
            </a:r>
            <a:r>
              <a:rPr lang="en-US" sz="1300" b="1" i="1" dirty="0" err="1"/>
              <a:t>predstavljanje</a:t>
            </a:r>
            <a:r>
              <a:rPr lang="en-US" sz="1300" b="1" i="1" dirty="0"/>
              <a:t> </a:t>
            </a:r>
            <a:r>
              <a:rPr lang="en-US" sz="1300" b="1" i="1" dirty="0" err="1"/>
              <a:t>proizvoda</a:t>
            </a:r>
            <a:r>
              <a:rPr lang="en-US" sz="1300" b="1" i="1" dirty="0"/>
              <a:t>, </a:t>
            </a:r>
            <a:r>
              <a:rPr lang="en-US" sz="1300" b="1" i="1" dirty="0" err="1"/>
              <a:t>alata</a:t>
            </a:r>
            <a:r>
              <a:rPr lang="en-US" sz="1300" b="1" i="1" dirty="0"/>
              <a:t>, </a:t>
            </a:r>
            <a:r>
              <a:rPr lang="en-US" sz="1300" b="1" i="1" dirty="0" err="1"/>
              <a:t>procesa</a:t>
            </a:r>
            <a:r>
              <a:rPr lang="en-US" sz="1300" b="1" i="1" dirty="0"/>
              <a:t> u</a:t>
            </a:r>
            <a:r>
              <a:rPr lang="sr-Latn-RS" sz="1300" b="1" i="1" dirty="0"/>
              <a:t> </a:t>
            </a:r>
            <a:r>
              <a:rPr lang="en-US" sz="1300" b="1" i="1" dirty="0" err="1"/>
              <a:t>realnom</a:t>
            </a:r>
            <a:r>
              <a:rPr lang="en-US" sz="1300" b="1" i="1" dirty="0"/>
              <a:t> </a:t>
            </a:r>
            <a:r>
              <a:rPr lang="en-US" sz="1300" b="1" i="1" dirty="0" err="1"/>
              <a:t>vremenu</a:t>
            </a:r>
            <a:r>
              <a:rPr lang="en-US" sz="1300" b="1" i="1" dirty="0"/>
              <a:t>, u </a:t>
            </a:r>
            <a:r>
              <a:rPr lang="en-US" sz="1300" b="1" i="1" dirty="0" err="1"/>
              <a:t>realnim</a:t>
            </a:r>
            <a:r>
              <a:rPr lang="en-US" sz="1300" b="1" i="1" dirty="0"/>
              <a:t> </a:t>
            </a:r>
            <a:r>
              <a:rPr lang="en-US" sz="1300" b="1" i="1" dirty="0" err="1"/>
              <a:t>uslovima</a:t>
            </a:r>
            <a:r>
              <a:rPr lang="en-US" sz="1300" dirty="0"/>
              <a:t>, </a:t>
            </a:r>
            <a:r>
              <a:rPr lang="en-US" sz="1300" dirty="0" err="1"/>
              <a:t>uz</a:t>
            </a:r>
            <a:r>
              <a:rPr lang="en-US" sz="1300" dirty="0"/>
              <a:t> </a:t>
            </a:r>
            <a:r>
              <a:rPr lang="en-US" sz="1300" dirty="0" err="1"/>
              <a:t>interakciju</a:t>
            </a:r>
            <a:r>
              <a:rPr lang="en-US" sz="1300" dirty="0"/>
              <a:t> </a:t>
            </a:r>
            <a:r>
              <a:rPr lang="en-US" sz="1300" dirty="0" err="1"/>
              <a:t>sa</a:t>
            </a:r>
            <a:r>
              <a:rPr lang="en-US" sz="1300" dirty="0"/>
              <a:t> </a:t>
            </a:r>
            <a:r>
              <a:rPr lang="en-US" sz="1300" dirty="0" err="1"/>
              <a:t>korisnikom</a:t>
            </a:r>
            <a:r>
              <a:rPr lang="en-US" sz="1300" dirty="0"/>
              <a:t> (</a:t>
            </a:r>
            <a:r>
              <a:rPr lang="en-US" sz="1300" dirty="0" err="1"/>
              <a:t>konstruktor</a:t>
            </a:r>
            <a:r>
              <a:rPr lang="en-US" sz="1300" dirty="0"/>
              <a:t>, </a:t>
            </a:r>
            <a:r>
              <a:rPr lang="en-US" sz="1300" dirty="0" err="1"/>
              <a:t>projektant</a:t>
            </a:r>
            <a:r>
              <a:rPr lang="en-US" sz="1300" dirty="0"/>
              <a:t>,</a:t>
            </a:r>
            <a:r>
              <a:rPr lang="sr-Latn-RS" sz="1300" dirty="0"/>
              <a:t> </a:t>
            </a:r>
            <a:r>
              <a:rPr lang="en-US" sz="1300" dirty="0" err="1"/>
              <a:t>krajnji</a:t>
            </a:r>
            <a:r>
              <a:rPr lang="en-US" sz="1300" dirty="0"/>
              <a:t> </a:t>
            </a:r>
            <a:r>
              <a:rPr lang="en-US" sz="1300" dirty="0" err="1"/>
              <a:t>korisnik</a:t>
            </a:r>
            <a:r>
              <a:rPr lang="en-US" sz="1300" dirty="0"/>
              <a:t>...), </a:t>
            </a:r>
            <a:r>
              <a:rPr lang="en-US" sz="1300" dirty="0" err="1"/>
              <a:t>što</a:t>
            </a:r>
            <a:r>
              <a:rPr lang="en-US" sz="1300" dirty="0"/>
              <a:t> </a:t>
            </a:r>
            <a:r>
              <a:rPr lang="en-US" sz="1300" dirty="0" err="1"/>
              <a:t>otvara</a:t>
            </a:r>
            <a:r>
              <a:rPr lang="en-US" sz="1300" dirty="0"/>
              <a:t> </a:t>
            </a:r>
            <a:r>
              <a:rPr lang="en-US" sz="1300" dirty="0" err="1"/>
              <a:t>nove</a:t>
            </a:r>
            <a:r>
              <a:rPr lang="en-US" sz="1300" dirty="0"/>
              <a:t> </a:t>
            </a:r>
            <a:r>
              <a:rPr lang="en-US" sz="1300" dirty="0" err="1"/>
              <a:t>perspektive</a:t>
            </a:r>
            <a:r>
              <a:rPr lang="en-US" sz="1300" dirty="0"/>
              <a:t> u </a:t>
            </a:r>
            <a:r>
              <a:rPr lang="en-US" sz="1300" dirty="0" err="1"/>
              <a:t>industriji</a:t>
            </a:r>
            <a:r>
              <a:rPr lang="en-US" sz="1300" dirty="0"/>
              <a:t>.</a:t>
            </a:r>
            <a:endParaRPr lang="sr-Latn-RS" sz="1300" dirty="0"/>
          </a:p>
          <a:p>
            <a:pPr algn="just">
              <a:defRPr/>
            </a:pPr>
            <a:endParaRPr lang="sr-Latn-RS" sz="1300" dirty="0"/>
          </a:p>
          <a:p>
            <a:pPr algn="just">
              <a:defRPr/>
            </a:pPr>
            <a:r>
              <a:rPr lang="sr-Latn-RS" sz="1300" b="1" i="1" dirty="0"/>
              <a:t>Računarom podržane inženjerske analize- </a:t>
            </a:r>
            <a:r>
              <a:rPr lang="sr-Latn-RS" sz="1300" dirty="0"/>
              <a:t>proračuni, strukturalna ispitivanja, termička ispitivanja, kinematsko-dinamička ispitivanja, proračun zamora materijala....</a:t>
            </a:r>
            <a:endParaRPr lang="en-US" dirty="0"/>
          </a:p>
        </p:txBody>
      </p:sp>
      <p:sp>
        <p:nvSpPr>
          <p:cNvPr id="11268" name="Slide Number Placeholder 3">
            <a:extLst>
              <a:ext uri="{FF2B5EF4-FFF2-40B4-BE49-F238E27FC236}">
                <a16:creationId xmlns:a16="http://schemas.microsoft.com/office/drawing/2014/main" id="{EB8371BD-ED53-327F-3B35-AE80516E6B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F95AFC-A8AD-4586-A0E8-C4B8B6533C58}" type="slidenum">
              <a:rPr lang="en-US" altLang="sr-Latn-RS"/>
              <a:pPr/>
              <a:t>2</a:t>
            </a:fld>
            <a:endParaRPr lang="en-US" alt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99E24AD-1DD4-302C-E3C4-23B1AE2330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BB4E9BA-E723-AE17-C0A4-301C704B59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r-Latn-CS" altLang="sr-Latn-RS"/>
          </a:p>
        </p:txBody>
      </p:sp>
      <p:sp>
        <p:nvSpPr>
          <p:cNvPr id="13316" name="Slide Number Placeholder 3">
            <a:extLst>
              <a:ext uri="{FF2B5EF4-FFF2-40B4-BE49-F238E27FC236}">
                <a16:creationId xmlns:a16="http://schemas.microsoft.com/office/drawing/2014/main" id="{AD423F0A-A107-720E-773C-0E1BD1960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E8E7E3-200B-47BA-9B0E-22F2531C4167}" type="slidenum">
              <a:rPr lang="en-US" altLang="sr-Latn-RS"/>
              <a:pPr/>
              <a:t>3</a:t>
            </a:fld>
            <a:endParaRPr lang="en-US" altLang="sr-Latn-R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99E24AD-1DD4-302C-E3C4-23B1AE2330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BB4E9BA-E723-AE17-C0A4-301C704B59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eaLnBrk="1" hangingPunct="1">
              <a:spcBef>
                <a:spcPts val="600"/>
              </a:spcBef>
              <a:buFont typeface="Arial" panose="020B0604020202020204" pitchFamily="34" charset="0"/>
              <a:buChar char="•"/>
            </a:pPr>
            <a:r>
              <a:rPr lang="sr-Latn-RS" sz="1200">
                <a:effectLst/>
                <a:latin typeface="Times New Roman" panose="02020603050405020304" pitchFamily="18" charset="0"/>
                <a:ea typeface="Times New Roman" panose="02020603050405020304" pitchFamily="18" charset="0"/>
              </a:rPr>
              <a:t>Na slici 9.2 je prikazana mikrostruktura koja je nastala kao spoj umetnosti i mikroinženjerstva, čije su dimenzije 80x100x20 </a:t>
            </a:r>
            <a:r>
              <a:rPr lang="sr-Latn-RS" sz="12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sr-Latn-RS" sz="1200">
                <a:effectLst/>
                <a:latin typeface="Times New Roman" panose="02020603050405020304" pitchFamily="18" charset="0"/>
                <a:ea typeface="Times New Roman" panose="02020603050405020304" pitchFamily="18" charset="0"/>
              </a:rPr>
              <a:t>m i predstavlja </a:t>
            </a:r>
            <a:r>
              <a:rPr lang="sr-Latn-RS" sz="1200" b="1" i="1">
                <a:effectLst/>
                <a:latin typeface="Times New Roman" panose="02020603050405020304" pitchFamily="18" charset="0"/>
                <a:ea typeface="Times New Roman" panose="02020603050405020304" pitchFamily="18" charset="0"/>
              </a:rPr>
              <a:t>najmanju skulpturu ljudskog oblika</a:t>
            </a:r>
            <a:r>
              <a:rPr lang="sr-Latn-RS" sz="1200">
                <a:effectLst/>
                <a:latin typeface="Times New Roman" panose="02020603050405020304" pitchFamily="18" charset="0"/>
                <a:ea typeface="Times New Roman" panose="02020603050405020304" pitchFamily="18" charset="0"/>
              </a:rPr>
              <a:t>. </a:t>
            </a:r>
          </a:p>
          <a:p>
            <a:pPr marL="171450" indent="-171450" algn="just" eaLnBrk="1" hangingPunct="1">
              <a:spcBef>
                <a:spcPts val="600"/>
              </a:spcBef>
              <a:buFont typeface="Arial" panose="020B0604020202020204" pitchFamily="34" charset="0"/>
              <a:buChar char="•"/>
            </a:pPr>
            <a:endParaRPr lang="sr-Latn-RS" sz="1200">
              <a:effectLst/>
              <a:latin typeface="Times New Roman" panose="02020603050405020304" pitchFamily="18" charset="0"/>
              <a:ea typeface="Times New Roman" panose="02020603050405020304" pitchFamily="18" charset="0"/>
            </a:endParaRPr>
          </a:p>
          <a:p>
            <a:pPr marL="171450" indent="-171450" algn="just" eaLnBrk="1" hangingPunct="1">
              <a:spcBef>
                <a:spcPts val="600"/>
              </a:spcBef>
              <a:buFont typeface="Arial" panose="020B0604020202020204" pitchFamily="34" charset="0"/>
              <a:buChar char="•"/>
            </a:pPr>
            <a:r>
              <a:rPr lang="sr-Latn-RS" sz="1200">
                <a:effectLst/>
                <a:latin typeface="Times New Roman" panose="02020603050405020304" pitchFamily="18" charset="0"/>
                <a:ea typeface="Times New Roman" panose="02020603050405020304" pitchFamily="18" charset="0"/>
              </a:rPr>
              <a:t>Ona je manja od širine vlasi ljudske kose i nazvana je </a:t>
            </a:r>
            <a:r>
              <a:rPr lang="sr-Latn-RS" sz="1200" b="1" i="1">
                <a:effectLst/>
                <a:latin typeface="Times New Roman" panose="02020603050405020304" pitchFamily="18" charset="0"/>
                <a:ea typeface="Times New Roman" panose="02020603050405020304" pitchFamily="18" charset="0"/>
              </a:rPr>
              <a:t>"Poverenje unutar oka igle"</a:t>
            </a:r>
            <a:r>
              <a:rPr lang="sr-Latn-RS" sz="1200">
                <a:effectLst/>
                <a:latin typeface="Times New Roman" panose="02020603050405020304" pitchFamily="18" charset="0"/>
                <a:ea typeface="Times New Roman" panose="02020603050405020304" pitchFamily="18" charset="0"/>
              </a:rPr>
              <a:t>. Nije vidljiva golim okom, već jedino pod elektronskim mikroskopom čije je uvećanje 400x. </a:t>
            </a:r>
          </a:p>
          <a:p>
            <a:pPr marL="171450" indent="-171450" algn="just" eaLnBrk="1" hangingPunct="1">
              <a:spcBef>
                <a:spcPts val="600"/>
              </a:spcBef>
              <a:buFont typeface="Arial" panose="020B0604020202020204" pitchFamily="34" charset="0"/>
              <a:buChar char="•"/>
            </a:pPr>
            <a:endParaRPr lang="sr-Latn-RS" sz="1200">
              <a:effectLst/>
              <a:latin typeface="Times New Roman" panose="02020603050405020304" pitchFamily="18" charset="0"/>
              <a:ea typeface="Times New Roman" panose="02020603050405020304" pitchFamily="18" charset="0"/>
            </a:endParaRPr>
          </a:p>
          <a:p>
            <a:pPr marL="171450" indent="-171450" algn="just" eaLnBrk="1" hangingPunct="1">
              <a:spcBef>
                <a:spcPts val="600"/>
              </a:spcBef>
              <a:buFont typeface="Arial" panose="020B0604020202020204" pitchFamily="34" charset="0"/>
              <a:buChar char="•"/>
            </a:pPr>
            <a:r>
              <a:rPr lang="sr-Latn-RS" sz="1200">
                <a:effectLst/>
                <a:latin typeface="Times New Roman" panose="02020603050405020304" pitchFamily="18" charset="0"/>
                <a:ea typeface="Times New Roman" panose="02020603050405020304" pitchFamily="18" charset="0"/>
              </a:rPr>
              <a:t>Nastala je primenom nove revolucionarne tehnologije </a:t>
            </a:r>
            <a:r>
              <a:rPr lang="sr-Latn-RS" sz="1200" b="1" i="1">
                <a:effectLst/>
                <a:latin typeface="Times New Roman" panose="02020603050405020304" pitchFamily="18" charset="0"/>
                <a:ea typeface="Times New Roman" panose="02020603050405020304" pitchFamily="18" charset="0"/>
              </a:rPr>
              <a:t>3D štampe i tehnike koja se zove multifotonska litografija </a:t>
            </a:r>
            <a:r>
              <a:rPr lang="sr-Latn-RS" sz="1200">
                <a:effectLst/>
                <a:latin typeface="Times New Roman" panose="02020603050405020304" pitchFamily="18" charset="0"/>
                <a:ea typeface="Times New Roman" panose="02020603050405020304" pitchFamily="18" charset="0"/>
              </a:rPr>
              <a:t>(fizički fenomen apsorpcije dva fotona - kvantna fizika), kao deo saradnje umetnika Jonty Hurwitza i Tehnološkog instituta iz Karlsruea.</a:t>
            </a:r>
            <a:endParaRPr lang="en-US" sz="1000" b="0" i="0" u="none" strike="noStrike" baseline="0">
              <a:latin typeface="Calibri" panose="020F0502020204030204" pitchFamily="34" charset="0"/>
              <a:cs typeface="Calibri" panose="020F0502020204030204" pitchFamily="34" charset="0"/>
            </a:endParaRPr>
          </a:p>
          <a:p>
            <a:endParaRPr lang="sr-Latn-CS" altLang="sr-Latn-RS"/>
          </a:p>
        </p:txBody>
      </p:sp>
      <p:sp>
        <p:nvSpPr>
          <p:cNvPr id="13316" name="Slide Number Placeholder 3">
            <a:extLst>
              <a:ext uri="{FF2B5EF4-FFF2-40B4-BE49-F238E27FC236}">
                <a16:creationId xmlns:a16="http://schemas.microsoft.com/office/drawing/2014/main" id="{AD423F0A-A107-720E-773C-0E1BD1960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E8E7E3-200B-47BA-9B0E-22F2531C4167}" type="slidenum">
              <a:rPr lang="en-US" altLang="sr-Latn-RS"/>
              <a:pPr/>
              <a:t>4</a:t>
            </a:fld>
            <a:endParaRPr lang="en-US" altLang="sr-Latn-RS"/>
          </a:p>
        </p:txBody>
      </p:sp>
    </p:spTree>
    <p:extLst>
      <p:ext uri="{BB962C8B-B14F-4D97-AF65-F5344CB8AC3E}">
        <p14:creationId xmlns:p14="http://schemas.microsoft.com/office/powerpoint/2010/main" val="263494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9C4D2C4-67BF-09C4-FB0E-42F64A748A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EC6BAF5-54DB-61D0-2624-754C25C7BFCD}"/>
              </a:ext>
            </a:extLst>
          </p:cNvPr>
          <p:cNvSpPr>
            <a:spLocks noGrp="1"/>
          </p:cNvSpPr>
          <p:nvPr>
            <p:ph type="body" idx="1"/>
          </p:nvPr>
        </p:nvSpPr>
        <p:spPr bwMode="auto"/>
        <p:txBody>
          <a:bodyPr wrap="square" numCol="1" anchor="t" anchorCtr="0" compatLnSpc="1">
            <a:prstTxWarp prst="textNoShape">
              <a:avLst/>
            </a:prstTxWarp>
            <a:normAutofit fontScale="92500"/>
          </a:bodyPr>
          <a:lstStyle/>
          <a:p>
            <a:pPr algn="just">
              <a:lnSpc>
                <a:spcPct val="90000"/>
              </a:lnSpc>
            </a:pPr>
            <a:r>
              <a:rPr lang="sr-Latn-CS" altLang="sr-Latn-RS" sz="1000" b="1" i="1">
                <a:latin typeface="Times New Roman" panose="02020603050405020304" pitchFamily="18" charset="0"/>
                <a:cs typeface="Times New Roman" panose="02020603050405020304" pitchFamily="18" charset="0"/>
              </a:rPr>
              <a:t>Aditivna proizvodnja (eng. Additive Manufacturing-AM)</a:t>
            </a:r>
            <a:r>
              <a:rPr lang="sr-Latn-CS" altLang="sr-Latn-RS" sz="1000">
                <a:latin typeface="Times New Roman" panose="02020603050405020304" pitchFamily="18" charset="0"/>
                <a:cs typeface="Times New Roman" panose="02020603050405020304" pitchFamily="18" charset="0"/>
              </a:rPr>
              <a:t> je pojam pod kojim se podrazumeva izrada proizvoda dodavanjem materijala. Većinom se dodavanje materijala ostvaruje slojevito, tj. sloj po sloj, te je često u upotrebi i termin 3D štampa. </a:t>
            </a:r>
          </a:p>
          <a:p>
            <a:pPr algn="just">
              <a:lnSpc>
                <a:spcPct val="90000"/>
              </a:lnSpc>
            </a:pPr>
            <a:endParaRPr lang="sr-Latn-CS" altLang="sr-Latn-RS" sz="1000">
              <a:latin typeface="Times New Roman" panose="02020603050405020304" pitchFamily="18" charset="0"/>
              <a:cs typeface="Times New Roman" panose="02020603050405020304" pitchFamily="18" charset="0"/>
            </a:endParaRPr>
          </a:p>
          <a:p>
            <a:pPr algn="just">
              <a:lnSpc>
                <a:spcPct val="90000"/>
              </a:lnSpc>
            </a:pPr>
            <a:r>
              <a:rPr lang="sr-Latn-CS" altLang="sr-Latn-RS" sz="1000">
                <a:latin typeface="Times New Roman" panose="02020603050405020304" pitchFamily="18" charset="0"/>
                <a:cs typeface="Times New Roman" panose="02020603050405020304" pitchFamily="18" charset="0"/>
              </a:rPr>
              <a:t>Kao AM moduli koriste se različite tehnike depozicije, kao što su </a:t>
            </a:r>
            <a:r>
              <a:rPr lang="sr-Latn-CS" altLang="sr-Latn-RS" sz="1000" b="1" i="1">
                <a:latin typeface="Times New Roman" panose="02020603050405020304" pitchFamily="18" charset="0"/>
                <a:cs typeface="Times New Roman" panose="02020603050405020304" pitchFamily="18" charset="0"/>
              </a:rPr>
              <a:t>taložno očvršćavanje </a:t>
            </a:r>
            <a:r>
              <a:rPr lang="sr-Latn-CS" altLang="sr-Latn-RS" sz="1000">
                <a:latin typeface="Times New Roman" panose="02020603050405020304" pitchFamily="18" charset="0"/>
                <a:cs typeface="Times New Roman" panose="02020603050405020304" pitchFamily="18" charset="0"/>
              </a:rPr>
              <a:t>(</a:t>
            </a:r>
            <a:r>
              <a:rPr lang="sr-Latn-CS" altLang="sr-Latn-RS" sz="1000" i="1">
                <a:latin typeface="Times New Roman" panose="02020603050405020304" pitchFamily="18" charset="0"/>
                <a:cs typeface="Times New Roman" panose="02020603050405020304" pitchFamily="18" charset="0"/>
              </a:rPr>
              <a:t>eng. Fused Deposition Modeling-FDM</a:t>
            </a:r>
            <a:r>
              <a:rPr lang="sr-Latn-CS" altLang="sr-Latn-RS" sz="1000" b="1" i="1">
                <a:latin typeface="Times New Roman" panose="02020603050405020304" pitchFamily="18" charset="0"/>
                <a:cs typeface="Times New Roman" panose="02020603050405020304" pitchFamily="18" charset="0"/>
              </a:rPr>
              <a:t>), selektivno lasersko topljenje </a:t>
            </a:r>
            <a:r>
              <a:rPr lang="sr-Latn-CS" altLang="sr-Latn-RS" sz="1000">
                <a:latin typeface="Times New Roman" panose="02020603050405020304" pitchFamily="18" charset="0"/>
                <a:cs typeface="Times New Roman" panose="02020603050405020304" pitchFamily="18" charset="0"/>
              </a:rPr>
              <a:t>(</a:t>
            </a:r>
            <a:r>
              <a:rPr lang="sr-Latn-CS" altLang="sr-Latn-RS" sz="1000" i="1">
                <a:latin typeface="Times New Roman" panose="02020603050405020304" pitchFamily="18" charset="0"/>
                <a:cs typeface="Times New Roman" panose="02020603050405020304" pitchFamily="18" charset="0"/>
              </a:rPr>
              <a:t>eng. Selective Laser Melting-SLM</a:t>
            </a:r>
            <a:r>
              <a:rPr lang="sr-Latn-CS" altLang="sr-Latn-RS" sz="1000">
                <a:latin typeface="Times New Roman" panose="02020603050405020304" pitchFamily="18" charset="0"/>
                <a:cs typeface="Times New Roman" panose="02020603050405020304" pitchFamily="18" charset="0"/>
              </a:rPr>
              <a:t>), </a:t>
            </a:r>
            <a:r>
              <a:rPr lang="sr-Latn-CS" altLang="sr-Latn-RS" sz="1000" b="1" i="1">
                <a:latin typeface="Times New Roman" panose="02020603050405020304" pitchFamily="18" charset="0"/>
                <a:cs typeface="Times New Roman" panose="02020603050405020304" pitchFamily="18" charset="0"/>
              </a:rPr>
              <a:t>lasersko taloženje metala </a:t>
            </a:r>
            <a:r>
              <a:rPr lang="sr-Latn-CS" altLang="sr-Latn-RS" sz="1000">
                <a:latin typeface="Times New Roman" panose="02020603050405020304" pitchFamily="18" charset="0"/>
                <a:cs typeface="Times New Roman" panose="02020603050405020304" pitchFamily="18" charset="0"/>
              </a:rPr>
              <a:t>(</a:t>
            </a:r>
            <a:r>
              <a:rPr lang="sr-Latn-CS" altLang="sr-Latn-RS" sz="1000" i="1">
                <a:latin typeface="Times New Roman" panose="02020603050405020304" pitchFamily="18" charset="0"/>
                <a:cs typeface="Times New Roman" panose="02020603050405020304" pitchFamily="18" charset="0"/>
              </a:rPr>
              <a:t>eng. Laser Metal Deposition-LMD</a:t>
            </a:r>
            <a:r>
              <a:rPr lang="sr-Latn-CS" altLang="sr-Latn-RS" sz="1000">
                <a:latin typeface="Times New Roman" panose="02020603050405020304" pitchFamily="18" charset="0"/>
                <a:cs typeface="Times New Roman" panose="02020603050405020304" pitchFamily="18" charset="0"/>
              </a:rPr>
              <a:t>), odnosno </a:t>
            </a:r>
            <a:r>
              <a:rPr lang="sr-Latn-CS" altLang="sr-Latn-RS" sz="1000" b="1" i="1">
                <a:latin typeface="Times New Roman" panose="02020603050405020304" pitchFamily="18" charset="0"/>
                <a:cs typeface="Times New Roman" panose="02020603050405020304" pitchFamily="18" charset="0"/>
              </a:rPr>
              <a:t>direktno taloženje metala </a:t>
            </a:r>
            <a:r>
              <a:rPr lang="sr-Latn-CS" altLang="sr-Latn-RS" sz="1000">
                <a:latin typeface="Times New Roman" panose="02020603050405020304" pitchFamily="18" charset="0"/>
                <a:cs typeface="Times New Roman" panose="02020603050405020304" pitchFamily="18" charset="0"/>
              </a:rPr>
              <a:t>(</a:t>
            </a:r>
            <a:r>
              <a:rPr lang="sr-Latn-CS" altLang="sr-Latn-RS" sz="1000" i="1">
                <a:latin typeface="Times New Roman" panose="02020603050405020304" pitchFamily="18" charset="0"/>
                <a:cs typeface="Times New Roman" panose="02020603050405020304" pitchFamily="18" charset="0"/>
              </a:rPr>
              <a:t>eng. Direct Metal Deposition-DMD</a:t>
            </a:r>
            <a:r>
              <a:rPr lang="sr-Latn-CS" altLang="sr-Latn-RS" sz="1000">
                <a:latin typeface="Times New Roman" panose="02020603050405020304" pitchFamily="18" charset="0"/>
                <a:cs typeface="Times New Roman" panose="02020603050405020304" pitchFamily="18" charset="0"/>
              </a:rPr>
              <a:t>), itd...</a:t>
            </a:r>
          </a:p>
          <a:p>
            <a:pPr algn="just">
              <a:lnSpc>
                <a:spcPct val="90000"/>
              </a:lnSpc>
            </a:pPr>
            <a:endParaRPr lang="sr-Latn-CS" altLang="sr-Latn-RS" sz="1000">
              <a:latin typeface="Times New Roman" panose="02020603050405020304" pitchFamily="18" charset="0"/>
              <a:cs typeface="Times New Roman" panose="02020603050405020304" pitchFamily="18" charset="0"/>
            </a:endParaRPr>
          </a:p>
          <a:p>
            <a:pPr algn="just">
              <a:lnSpc>
                <a:spcPct val="90000"/>
              </a:lnSpc>
            </a:pPr>
            <a:r>
              <a:rPr lang="sr-Latn-CS" altLang="sr-Latn-RS" sz="1000" b="1" i="1">
                <a:latin typeface="Times New Roman" panose="02020603050405020304" pitchFamily="18" charset="0"/>
                <a:cs typeface="Times New Roman" panose="02020603050405020304" pitchFamily="18" charset="0"/>
              </a:rPr>
              <a:t>Algoritam hibridnog procesa (AM+CNC obrade rezanjem) </a:t>
            </a:r>
            <a:r>
              <a:rPr lang="sr-Latn-CS" altLang="sr-Latn-RS" sz="1000">
                <a:latin typeface="Times New Roman" panose="02020603050405020304" pitchFamily="18" charset="0"/>
                <a:cs typeface="Times New Roman" panose="02020603050405020304" pitchFamily="18" charset="0"/>
              </a:rPr>
              <a:t>je prikazan na slici. Istovremeno, na osnovu 3D CAD modela, štampa se deo pomoću prethodno prenesenih STL podataka i generiše se CNC upravljački program primenom odabranog CAM sistema. U sledećem koraku, grubo izrađeni deo pomoću AM procesa se finalno obrađuje pomoću CNC glodanja ili polira pomoću specijalnih alata za poliranje. </a:t>
            </a:r>
          </a:p>
          <a:p>
            <a:pPr algn="just">
              <a:lnSpc>
                <a:spcPct val="90000"/>
              </a:lnSpc>
            </a:pPr>
            <a:endParaRPr lang="sr-Latn-CS" altLang="sr-Latn-RS" sz="1000">
              <a:latin typeface="Times New Roman" panose="02020603050405020304" pitchFamily="18" charset="0"/>
              <a:cs typeface="Times New Roman" panose="02020603050405020304" pitchFamily="18" charset="0"/>
            </a:endParaRPr>
          </a:p>
          <a:p>
            <a:pPr algn="just">
              <a:lnSpc>
                <a:spcPct val="90000"/>
              </a:lnSpc>
            </a:pPr>
            <a:r>
              <a:rPr lang="sr-Latn-CS" altLang="sr-Latn-RS" sz="1000">
                <a:latin typeface="Times New Roman" panose="02020603050405020304" pitchFamily="18" charset="0"/>
                <a:cs typeface="Times New Roman" panose="02020603050405020304" pitchFamily="18" charset="0"/>
              </a:rPr>
              <a:t>Na primeru izrade </a:t>
            </a:r>
            <a:r>
              <a:rPr lang="sr-Latn-CS" altLang="sr-Latn-RS" sz="1000" b="1" i="1">
                <a:latin typeface="Times New Roman" panose="02020603050405020304" pitchFamily="18" charset="0"/>
                <a:cs typeface="Times New Roman" panose="02020603050405020304" pitchFamily="18" charset="0"/>
              </a:rPr>
              <a:t>cilindričnog vratila</a:t>
            </a:r>
            <a:r>
              <a:rPr lang="sr-Latn-CS" altLang="sr-Latn-RS" sz="1000">
                <a:latin typeface="Times New Roman" panose="02020603050405020304" pitchFamily="18" charset="0"/>
                <a:cs typeface="Times New Roman" panose="02020603050405020304" pitchFamily="18" charset="0"/>
              </a:rPr>
              <a:t>, čiji je osnovni materijal legura nerđajućeg čelika (316S31), koji je popularan materijal za izradu kućišta naftnih cevi zbog dobre otpornosti na koroziju u morskoj vodi, mogu se videti očigledne prednosti primene prethodno navedene višeprocesne mašine alatke. </a:t>
            </a:r>
          </a:p>
          <a:p>
            <a:pPr algn="just">
              <a:lnSpc>
                <a:spcPct val="90000"/>
              </a:lnSpc>
            </a:pPr>
            <a:endParaRPr lang="sr-Latn-CS" altLang="sr-Latn-RS" sz="1000">
              <a:latin typeface="Times New Roman" panose="02020603050405020304" pitchFamily="18" charset="0"/>
              <a:cs typeface="Times New Roman" panose="02020603050405020304" pitchFamily="18" charset="0"/>
            </a:endParaRPr>
          </a:p>
          <a:p>
            <a:pPr algn="just">
              <a:lnSpc>
                <a:spcPct val="90000"/>
              </a:lnSpc>
            </a:pPr>
            <a:r>
              <a:rPr lang="sr-Latn-CS" altLang="sr-Latn-RS" sz="1000">
                <a:latin typeface="Times New Roman" panose="02020603050405020304" pitchFamily="18" charset="0"/>
                <a:cs typeface="Times New Roman" panose="02020603050405020304" pitchFamily="18" charset="0"/>
              </a:rPr>
              <a:t>Hibridni proces obrade je prikazan na slici sastoji se od nanošenja </a:t>
            </a:r>
            <a:r>
              <a:rPr lang="sr-Latn-CS" altLang="sr-Latn-RS" sz="1000" b="1" i="1">
                <a:latin typeface="Times New Roman" panose="02020603050405020304" pitchFamily="18" charset="0"/>
                <a:cs typeface="Times New Roman" panose="02020603050405020304" pitchFamily="18" charset="0"/>
              </a:rPr>
              <a:t>6 spiralnih prevlaka, izrade 12 rebara i jedne prirubnice i 6 ispupčenja</a:t>
            </a:r>
            <a:r>
              <a:rPr lang="sr-Latn-CS" altLang="sr-Latn-RS" sz="1000">
                <a:latin typeface="Times New Roman" panose="02020603050405020304" pitchFamily="18" charset="0"/>
                <a:cs typeface="Times New Roman" panose="02020603050405020304" pitchFamily="18" charset="0"/>
              </a:rPr>
              <a:t>. Uz sve ovo je laserski izgraviran logo kompanije Mazak na 6 mesta. Metalni prah je bio na bazi legure nikla Inconel 718, koja je idealna za rad u okruženju sa visokim temperaturama, korozijom i oksidacijom.</a:t>
            </a:r>
          </a:p>
          <a:p>
            <a:pPr algn="just">
              <a:lnSpc>
                <a:spcPct val="90000"/>
              </a:lnSpc>
            </a:pPr>
            <a:endParaRPr lang="sr-Latn-CS" altLang="sr-Latn-RS" sz="1000">
              <a:latin typeface="Times New Roman" panose="02020603050405020304" pitchFamily="18" charset="0"/>
              <a:cs typeface="Times New Roman" panose="02020603050405020304" pitchFamily="18" charset="0"/>
            </a:endParaRPr>
          </a:p>
          <a:p>
            <a:pPr algn="just">
              <a:lnSpc>
                <a:spcPct val="90000"/>
              </a:lnSpc>
            </a:pPr>
            <a:endParaRPr lang="sr-Latn-CS" altLang="sr-Latn-RS" sz="1000">
              <a:latin typeface="Times New Roman" panose="02020603050405020304" pitchFamily="18" charset="0"/>
              <a:cs typeface="Times New Roman" panose="02020603050405020304" pitchFamily="18" charset="0"/>
            </a:endParaRPr>
          </a:p>
          <a:p>
            <a:pPr algn="just" eaLnBrk="1" hangingPunct="1">
              <a:lnSpc>
                <a:spcPct val="90000"/>
              </a:lnSpc>
              <a:spcBef>
                <a:spcPct val="0"/>
              </a:spcBef>
              <a:buFontTx/>
              <a:buChar char="•"/>
            </a:pPr>
            <a:r>
              <a:rPr lang="sr-Latn-CS" altLang="sr-Latn-RS" sz="1000">
                <a:latin typeface="Times New Roman" panose="02020603050405020304" pitchFamily="18" charset="0"/>
                <a:cs typeface="Times New Roman" panose="02020603050405020304" pitchFamily="18" charset="0"/>
              </a:rPr>
              <a:t>Jasno je da je hibridni proces obrade značajno smanjio troškove materijala i potrošnju alata. Iako je cena metalnog praha i dalje skupa na tržištu, njegova ukupna potrošnja je oko 10 kg, što predstavlja trošak od cca 2.000 $. </a:t>
            </a:r>
          </a:p>
          <a:p>
            <a:pPr algn="just" eaLnBrk="1" hangingPunct="1">
              <a:lnSpc>
                <a:spcPct val="90000"/>
              </a:lnSpc>
              <a:spcBef>
                <a:spcPct val="0"/>
              </a:spcBef>
              <a:buFontTx/>
              <a:buChar char="•"/>
            </a:pPr>
            <a:endParaRPr lang="sr-Latn-CS" altLang="sr-Latn-RS" sz="1000">
              <a:latin typeface="Times New Roman" panose="02020603050405020304" pitchFamily="18" charset="0"/>
              <a:cs typeface="Times New Roman" panose="02020603050405020304" pitchFamily="18" charset="0"/>
            </a:endParaRPr>
          </a:p>
          <a:p>
            <a:pPr algn="just" eaLnBrk="1" hangingPunct="1">
              <a:lnSpc>
                <a:spcPct val="90000"/>
              </a:lnSpc>
              <a:spcBef>
                <a:spcPct val="0"/>
              </a:spcBef>
              <a:buFontTx/>
              <a:buChar char="•"/>
            </a:pPr>
            <a:r>
              <a:rPr lang="sr-Latn-CS" altLang="sr-Latn-RS" sz="1000">
                <a:latin typeface="Times New Roman" panose="02020603050405020304" pitchFamily="18" charset="0"/>
                <a:cs typeface="Times New Roman" panose="02020603050405020304" pitchFamily="18" charset="0"/>
              </a:rPr>
              <a:t>Podloga od nerđajućeg čelika je teška oko 50 kg i njena cena je cca 500 $, tako da je ukupni trošak materijala oko </a:t>
            </a:r>
            <a:r>
              <a:rPr lang="sr-Latn-CS" altLang="sr-Latn-RS" sz="1000" b="1" i="1">
                <a:latin typeface="Times New Roman" panose="02020603050405020304" pitchFamily="18" charset="0"/>
                <a:cs typeface="Times New Roman" panose="02020603050405020304" pitchFamily="18" charset="0"/>
              </a:rPr>
              <a:t>2.500 $.</a:t>
            </a:r>
          </a:p>
          <a:p>
            <a:pPr algn="just" eaLnBrk="1" hangingPunct="1">
              <a:lnSpc>
                <a:spcPct val="90000"/>
              </a:lnSpc>
              <a:spcBef>
                <a:spcPct val="0"/>
              </a:spcBef>
              <a:buFontTx/>
              <a:buChar char="•"/>
            </a:pPr>
            <a:endParaRPr lang="sr-Latn-CS" altLang="sr-Latn-RS" sz="1000">
              <a:latin typeface="Times New Roman" panose="02020603050405020304" pitchFamily="18" charset="0"/>
              <a:cs typeface="Times New Roman" panose="02020603050405020304" pitchFamily="18" charset="0"/>
            </a:endParaRPr>
          </a:p>
          <a:p>
            <a:pPr algn="just" eaLnBrk="1" hangingPunct="1">
              <a:lnSpc>
                <a:spcPct val="90000"/>
              </a:lnSpc>
              <a:spcBef>
                <a:spcPct val="0"/>
              </a:spcBef>
              <a:buFontTx/>
              <a:buChar char="•"/>
            </a:pPr>
            <a:r>
              <a:rPr lang="sr-Latn-CS" altLang="sr-Latn-RS" sz="1000">
                <a:latin typeface="Times New Roman" panose="02020603050405020304" pitchFamily="18" charset="0"/>
                <a:cs typeface="Times New Roman" panose="02020603050405020304" pitchFamily="18" charset="0"/>
              </a:rPr>
              <a:t> S druge strane, u slučaju da se ovaj proizvod izrađuje od punog materijala Inconel 718, trebalo bi oko 90 kg ove legure, čija je približna cena oko </a:t>
            </a:r>
            <a:r>
              <a:rPr lang="sr-Latn-CS" altLang="sr-Latn-RS" sz="1000" b="1" i="1">
                <a:latin typeface="Times New Roman" panose="02020603050405020304" pitchFamily="18" charset="0"/>
                <a:cs typeface="Times New Roman" panose="02020603050405020304" pitchFamily="18" charset="0"/>
              </a:rPr>
              <a:t>90.000 $. </a:t>
            </a:r>
          </a:p>
          <a:p>
            <a:pPr algn="just" eaLnBrk="1" hangingPunct="1">
              <a:lnSpc>
                <a:spcPct val="90000"/>
              </a:lnSpc>
              <a:spcBef>
                <a:spcPct val="0"/>
              </a:spcBef>
              <a:buFontTx/>
              <a:buChar char="•"/>
            </a:pPr>
            <a:endParaRPr lang="sr-Latn-CS" altLang="sr-Latn-RS" sz="1000">
              <a:latin typeface="Times New Roman" panose="02020603050405020304" pitchFamily="18" charset="0"/>
              <a:cs typeface="Times New Roman" panose="02020603050405020304" pitchFamily="18" charset="0"/>
            </a:endParaRPr>
          </a:p>
          <a:p>
            <a:pPr algn="just" eaLnBrk="1" hangingPunct="1">
              <a:lnSpc>
                <a:spcPct val="90000"/>
              </a:lnSpc>
              <a:spcBef>
                <a:spcPct val="0"/>
              </a:spcBef>
              <a:buFontTx/>
              <a:buChar char="•"/>
            </a:pPr>
            <a:r>
              <a:rPr lang="sr-Latn-CS" altLang="sr-Latn-RS" sz="1000">
                <a:latin typeface="Times New Roman" panose="02020603050405020304" pitchFamily="18" charset="0"/>
                <a:cs typeface="Times New Roman" panose="02020603050405020304" pitchFamily="18" charset="0"/>
              </a:rPr>
              <a:t>Takođe potrošnja alata za obradu rezanjem Inconela 718 sa težine pripremka od 90 kg na težinu gotovog proizvoda od 50 kg, je ogromna. </a:t>
            </a:r>
          </a:p>
          <a:p>
            <a:pPr>
              <a:lnSpc>
                <a:spcPct val="90000"/>
              </a:lnSpc>
            </a:pPr>
            <a:endParaRPr lang="sr-Latn-CS" altLang="sr-Latn-RS" sz="1000"/>
          </a:p>
          <a:p>
            <a:pPr>
              <a:lnSpc>
                <a:spcPct val="90000"/>
              </a:lnSpc>
            </a:pPr>
            <a:endParaRPr lang="sr-Latn-CS" altLang="sr-Latn-RS" sz="1000">
              <a:latin typeface="Times New Roman" panose="02020603050405020304" pitchFamily="18" charset="0"/>
              <a:cs typeface="Times New Roman" panose="02020603050405020304" pitchFamily="18" charset="0"/>
            </a:endParaRPr>
          </a:p>
          <a:p>
            <a:pPr>
              <a:lnSpc>
                <a:spcPct val="90000"/>
              </a:lnSpc>
            </a:pPr>
            <a:endParaRPr lang="sr-Latn-CS" altLang="sr-Latn-RS" sz="1000">
              <a:latin typeface="Times New Roman" panose="02020603050405020304" pitchFamily="18" charset="0"/>
              <a:cs typeface="Times New Roman" panose="02020603050405020304" pitchFamily="18" charset="0"/>
            </a:endParaRPr>
          </a:p>
          <a:p>
            <a:pPr>
              <a:lnSpc>
                <a:spcPct val="90000"/>
              </a:lnSpc>
            </a:pPr>
            <a:endParaRPr lang="sr-Latn-CS" altLang="sr-Latn-RS" sz="1000"/>
          </a:p>
        </p:txBody>
      </p:sp>
      <p:sp>
        <p:nvSpPr>
          <p:cNvPr id="15364" name="Slide Number Placeholder 3">
            <a:extLst>
              <a:ext uri="{FF2B5EF4-FFF2-40B4-BE49-F238E27FC236}">
                <a16:creationId xmlns:a16="http://schemas.microsoft.com/office/drawing/2014/main" id="{498D2C86-6CF3-6B11-A267-B6CC017693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96F68C-6AB0-46C7-AC8C-C55C580D9215}" type="slidenum">
              <a:rPr lang="en-US" altLang="sr-Latn-RS"/>
              <a:pPr/>
              <a:t>5</a:t>
            </a:fld>
            <a:endParaRPr lang="en-US" altLang="sr-Latn-R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AD4E4C4-7862-ED19-E699-F4C808EBFE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3472319-57A9-4835-0B3F-8BD649358230}"/>
              </a:ext>
            </a:extLst>
          </p:cNvPr>
          <p:cNvSpPr>
            <a:spLocks noGrp="1"/>
          </p:cNvSpPr>
          <p:nvPr>
            <p:ph type="body" idx="1"/>
          </p:nvPr>
        </p:nvSpPr>
        <p:spPr bwMode="auto"/>
        <p:txBody>
          <a:bodyPr wrap="square" numCol="1" anchor="t" anchorCtr="0" compatLnSpc="1">
            <a:prstTxWarp prst="textNoShape">
              <a:avLst/>
            </a:prstTxWarp>
          </a:bodyPr>
          <a:lstStyle/>
          <a:p>
            <a:pPr algn="just" eaLnBrk="1" hangingPunct="1">
              <a:lnSpc>
                <a:spcPct val="80000"/>
              </a:lnSpc>
              <a:spcBef>
                <a:spcPct val="0"/>
              </a:spcBef>
              <a:buFontTx/>
              <a:buChar char="•"/>
            </a:pPr>
            <a:r>
              <a:rPr lang="sr-Latn-CS" altLang="sr-Latn-RS" sz="900"/>
              <a:t>Uvođenje novih tehnologija i i inovacija napravilo je </a:t>
            </a:r>
            <a:r>
              <a:rPr lang="sr-Latn-CS" altLang="sr-Latn-RS" sz="900" b="1" i="1"/>
              <a:t>novu generaciju mašina alatki koje su poznate kao multitasking obradni sistemi</a:t>
            </a:r>
            <a:r>
              <a:rPr lang="sr-Latn-CS" altLang="sr-Latn-RS" sz="900"/>
              <a:t>. Multitasking obradni sistemi su CNC sistemi sposobni da obavljaju razne operacije sa više alata i/ili vretena u jednom podešavanju. Napredak kompjuterske tehhnologije je transformisao  ove sisteme iz samostalnih proizvodnih jedinica do složenih radnih ćelija. Ovi sistemi mogu doprineti značajnim uštedama u proizvodnim operacijama zbog svoje sposobnosti da obrade kompleksne radne predmete sa mnoštvom funkcija i geometrija, bez potrebe za višestrukim podešavanjima i transferima između mašina.</a:t>
            </a:r>
            <a:endParaRPr lang="en-US" altLang="sr-Latn-RS" sz="900"/>
          </a:p>
          <a:p>
            <a:pPr algn="just" eaLnBrk="1" hangingPunct="1">
              <a:lnSpc>
                <a:spcPct val="80000"/>
              </a:lnSpc>
              <a:spcBef>
                <a:spcPct val="0"/>
              </a:spcBef>
              <a:buFontTx/>
              <a:buChar char="•"/>
            </a:pPr>
            <a:endParaRPr lang="sr-Latn-CS" altLang="sr-Latn-RS" sz="900"/>
          </a:p>
          <a:p>
            <a:pPr algn="just" eaLnBrk="1" hangingPunct="1">
              <a:lnSpc>
                <a:spcPct val="80000"/>
              </a:lnSpc>
              <a:spcBef>
                <a:spcPct val="0"/>
              </a:spcBef>
              <a:buFontTx/>
              <a:buChar char="•"/>
            </a:pPr>
            <a:r>
              <a:rPr lang="sr-Latn-CS" altLang="sr-Latn-RS" sz="900"/>
              <a:t>Multitasking mašine alatke danas čine najdinamičniji segment industrije mašina alatki. Iako je njihov udeo na tržištu relativno mali, njihova prodaja raste dramatično jer proizvođači sve više uviđaju njihove prednosti kod obrade kompleksnih delova, kao i prednosti u produktivnosti. Proizvođači ovih mašina alatki prave ih sve jednostavnijim za upotrebu. Završna obrada komplikovanih delova u jednom podešavanju i na jednoj mašini alatki redukuje proces rada, smanjuje troškove radne snage i povećava kvalitet obrađene površine eliminacijom višestrukog stezanja.</a:t>
            </a:r>
          </a:p>
          <a:p>
            <a:pPr algn="just" eaLnBrk="1" hangingPunct="1">
              <a:lnSpc>
                <a:spcPct val="80000"/>
              </a:lnSpc>
              <a:spcBef>
                <a:spcPct val="0"/>
              </a:spcBef>
              <a:buFontTx/>
              <a:buChar char="•"/>
            </a:pPr>
            <a:endParaRPr lang="sr-Latn-CS" altLang="sr-Latn-RS" sz="900"/>
          </a:p>
          <a:p>
            <a:pPr algn="just" eaLnBrk="1" hangingPunct="1">
              <a:lnSpc>
                <a:spcPct val="80000"/>
              </a:lnSpc>
              <a:spcBef>
                <a:spcPct val="0"/>
              </a:spcBef>
              <a:buFontTx/>
              <a:buChar char="•"/>
            </a:pPr>
            <a:r>
              <a:rPr lang="sr-Latn-CS" altLang="sr-Latn-RS" sz="900"/>
              <a:t>Opipljive prednosti multitasking obradnih sistema, privukle su pažnju velikog broja sektora proizvođačke industrije, uključujući automobilsku industriju, industriju alata za plastiku, avio industriju. Ove industrije su videle ove obradne sisteme kao sredstvo da se ostvari značajna produktivnost, poboljša kvalitet i uveća profit.</a:t>
            </a:r>
          </a:p>
          <a:p>
            <a:pPr algn="just" eaLnBrk="1" hangingPunct="1">
              <a:lnSpc>
                <a:spcPct val="80000"/>
              </a:lnSpc>
              <a:spcBef>
                <a:spcPct val="0"/>
              </a:spcBef>
              <a:buFontTx/>
              <a:buChar char="•"/>
            </a:pPr>
            <a:endParaRPr lang="sr-Latn-CS" altLang="sr-Latn-RS" sz="900"/>
          </a:p>
          <a:p>
            <a:pPr algn="just" eaLnBrk="1" hangingPunct="1">
              <a:lnSpc>
                <a:spcPct val="80000"/>
              </a:lnSpc>
              <a:spcBef>
                <a:spcPct val="0"/>
              </a:spcBef>
              <a:buFontTx/>
              <a:buChar char="•"/>
            </a:pPr>
            <a:r>
              <a:rPr lang="sr-Latn-CS" altLang="sr-Latn-RS" sz="900"/>
              <a:t>Međutim multi-tasking obradni sistemi postaju sve sofisticiranija i skupa kapitalna oprema. Izbor sistema za pravu primenu i po pravoj ceni je važna odluka za preduzeće i ako se ne izvrši pravilno  može doći do značajnih neželjenih posledica po korisnika i dugog vremena povratka investicija.</a:t>
            </a:r>
            <a:endParaRPr lang="en-US" altLang="sr-Latn-RS" sz="900"/>
          </a:p>
          <a:p>
            <a:pPr algn="just" eaLnBrk="1" hangingPunct="1">
              <a:lnSpc>
                <a:spcPct val="80000"/>
              </a:lnSpc>
              <a:spcBef>
                <a:spcPct val="0"/>
              </a:spcBef>
              <a:buFontTx/>
              <a:buChar char="•"/>
            </a:pPr>
            <a:endParaRPr lang="sr-Latn-CS" altLang="sr-Latn-RS" sz="900"/>
          </a:p>
          <a:p>
            <a:pPr algn="just" eaLnBrk="1" hangingPunct="1">
              <a:lnSpc>
                <a:spcPct val="80000"/>
              </a:lnSpc>
              <a:spcBef>
                <a:spcPct val="0"/>
              </a:spcBef>
              <a:buFontTx/>
              <a:buChar char="•"/>
            </a:pPr>
            <a:r>
              <a:rPr lang="sr-Latn-CS" altLang="sr-Latn-RS" sz="900"/>
              <a:t>Multitasking u svetu  obrada rezanjem je kombinovanje procesa na jednoj mašini, koji se tradicionalno izvode na više mašina.</a:t>
            </a:r>
          </a:p>
          <a:p>
            <a:pPr algn="just" eaLnBrk="1" hangingPunct="1">
              <a:lnSpc>
                <a:spcPct val="80000"/>
              </a:lnSpc>
              <a:spcBef>
                <a:spcPct val="0"/>
              </a:spcBef>
              <a:buFontTx/>
              <a:buChar char="•"/>
            </a:pPr>
            <a:endParaRPr lang="en-US" altLang="sr-Latn-RS" sz="900"/>
          </a:p>
          <a:p>
            <a:pPr algn="just" eaLnBrk="1" hangingPunct="1">
              <a:lnSpc>
                <a:spcPct val="80000"/>
              </a:lnSpc>
              <a:spcBef>
                <a:spcPct val="0"/>
              </a:spcBef>
              <a:buFontTx/>
              <a:buChar char="•"/>
            </a:pPr>
            <a:r>
              <a:rPr lang="sr-Latn-CS" altLang="sr-Latn-RS" sz="900"/>
              <a:t>Multitasking obrada rezanjem može da obezbedi tri glavne prednosti:</a:t>
            </a:r>
            <a:endParaRPr lang="en-US" altLang="sr-Latn-RS" sz="900"/>
          </a:p>
          <a:p>
            <a:pPr algn="just" eaLnBrk="1" hangingPunct="1">
              <a:lnSpc>
                <a:spcPct val="80000"/>
              </a:lnSpc>
              <a:spcBef>
                <a:spcPct val="0"/>
              </a:spcBef>
              <a:buFont typeface="Calibri" panose="020F0502020204030204" pitchFamily="34" charset="0"/>
              <a:buAutoNum type="arabicPeriod"/>
            </a:pPr>
            <a:r>
              <a:rPr lang="sr-Latn-CS" altLang="sr-Latn-RS" sz="900"/>
              <a:t>Poboljšanje tačnosti obratka.</a:t>
            </a:r>
            <a:endParaRPr lang="en-US" altLang="sr-Latn-RS" sz="900"/>
          </a:p>
          <a:p>
            <a:pPr algn="just" eaLnBrk="1" hangingPunct="1">
              <a:lnSpc>
                <a:spcPct val="80000"/>
              </a:lnSpc>
              <a:spcBef>
                <a:spcPct val="0"/>
              </a:spcBef>
              <a:buFont typeface="Calibri" panose="020F0502020204030204" pitchFamily="34" charset="0"/>
              <a:buAutoNum type="arabicPeriod"/>
            </a:pPr>
            <a:r>
              <a:rPr lang="sr-Latn-CS" altLang="sr-Latn-RS" sz="900"/>
              <a:t>Smanjenje troškova za proizvodnju svakog dela.</a:t>
            </a:r>
            <a:endParaRPr lang="en-US" altLang="sr-Latn-RS" sz="900"/>
          </a:p>
          <a:p>
            <a:pPr algn="just" eaLnBrk="1" hangingPunct="1">
              <a:lnSpc>
                <a:spcPct val="80000"/>
              </a:lnSpc>
              <a:spcBef>
                <a:spcPct val="0"/>
              </a:spcBef>
              <a:buFont typeface="Calibri" panose="020F0502020204030204" pitchFamily="34" charset="0"/>
              <a:buAutoNum type="arabicPeriod"/>
            </a:pPr>
            <a:r>
              <a:rPr lang="sr-Latn-CS" altLang="sr-Latn-RS" sz="900"/>
              <a:t>Smanjenje ne proizvodnih vremena.</a:t>
            </a:r>
            <a:endParaRPr lang="en-US" altLang="sr-Latn-RS" sz="900"/>
          </a:p>
          <a:p>
            <a:pPr algn="just" eaLnBrk="1" hangingPunct="1">
              <a:lnSpc>
                <a:spcPct val="80000"/>
              </a:lnSpc>
              <a:spcBef>
                <a:spcPct val="0"/>
              </a:spcBef>
            </a:pPr>
            <a:endParaRPr lang="sr-Latn-CS" altLang="sr-Latn-RS" sz="900"/>
          </a:p>
          <a:p>
            <a:pPr algn="just" eaLnBrk="1" hangingPunct="1">
              <a:lnSpc>
                <a:spcPct val="80000"/>
              </a:lnSpc>
              <a:spcBef>
                <a:spcPct val="0"/>
              </a:spcBef>
              <a:buFontTx/>
              <a:buChar char="•"/>
            </a:pPr>
            <a:r>
              <a:rPr lang="sr-Latn-CS" altLang="sr-Latn-RS" sz="900"/>
              <a:t>Druge potencijalne prednosti uključuju:</a:t>
            </a:r>
            <a:endParaRPr lang="en-US" altLang="sr-Latn-RS" sz="900"/>
          </a:p>
          <a:p>
            <a:pPr algn="just" eaLnBrk="1" hangingPunct="1">
              <a:lnSpc>
                <a:spcPct val="80000"/>
              </a:lnSpc>
              <a:spcBef>
                <a:spcPct val="0"/>
              </a:spcBef>
              <a:buFont typeface="Calibri" panose="020F0502020204030204" pitchFamily="34" charset="0"/>
              <a:buAutoNum type="arabicPeriod"/>
            </a:pPr>
            <a:r>
              <a:rPr lang="sr-Latn-CS" altLang="sr-Latn-RS" sz="900"/>
              <a:t>Smanjenje ukupne potrebne površine u radnom pogonu.</a:t>
            </a:r>
            <a:endParaRPr lang="en-US" altLang="sr-Latn-RS" sz="900"/>
          </a:p>
          <a:p>
            <a:pPr algn="just" eaLnBrk="1" hangingPunct="1">
              <a:lnSpc>
                <a:spcPct val="80000"/>
              </a:lnSpc>
              <a:spcBef>
                <a:spcPct val="0"/>
              </a:spcBef>
              <a:buFont typeface="Calibri" panose="020F0502020204030204" pitchFamily="34" charset="0"/>
              <a:buAutoNum type="arabicPeriod"/>
            </a:pPr>
            <a:r>
              <a:rPr lang="sr-Latn-CS" altLang="sr-Latn-RS" sz="900"/>
              <a:t>Smanjenje potreba za snagom.</a:t>
            </a:r>
            <a:endParaRPr lang="en-US" altLang="sr-Latn-RS" sz="900"/>
          </a:p>
          <a:p>
            <a:pPr algn="just" eaLnBrk="1" hangingPunct="1">
              <a:lnSpc>
                <a:spcPct val="80000"/>
              </a:lnSpc>
              <a:spcBef>
                <a:spcPct val="0"/>
              </a:spcBef>
              <a:buFont typeface="Calibri" panose="020F0502020204030204" pitchFamily="34" charset="0"/>
              <a:buAutoNum type="arabicPeriod"/>
            </a:pPr>
            <a:r>
              <a:rPr lang="sr-Latn-CS" altLang="sr-Latn-RS" sz="900"/>
              <a:t>Povećana propusnost za male i srednje serije.</a:t>
            </a:r>
            <a:endParaRPr lang="en-US" altLang="sr-Latn-RS" sz="900"/>
          </a:p>
          <a:p>
            <a:pPr algn="just" eaLnBrk="1" hangingPunct="1">
              <a:lnSpc>
                <a:spcPct val="80000"/>
              </a:lnSpc>
              <a:spcBef>
                <a:spcPct val="0"/>
              </a:spcBef>
              <a:buFont typeface="Calibri" panose="020F0502020204030204" pitchFamily="34" charset="0"/>
              <a:buAutoNum type="arabicPeriod"/>
            </a:pPr>
            <a:r>
              <a:rPr lang="sr-Latn-CS" altLang="sr-Latn-RS" sz="900"/>
              <a:t>Povećana fleksibilnost koja omogućuje konstante promene karakteristika obratka</a:t>
            </a:r>
            <a:endParaRPr lang="en-US" altLang="sr-Latn-RS" sz="900"/>
          </a:p>
          <a:p>
            <a:pPr eaLnBrk="1" hangingPunct="1">
              <a:lnSpc>
                <a:spcPct val="80000"/>
              </a:lnSpc>
              <a:spcBef>
                <a:spcPct val="0"/>
              </a:spcBef>
            </a:pPr>
            <a:endParaRPr lang="en-US" altLang="sr-Latn-RS" sz="900"/>
          </a:p>
          <a:p>
            <a:pPr>
              <a:lnSpc>
                <a:spcPct val="80000"/>
              </a:lnSpc>
            </a:pPr>
            <a:endParaRPr lang="en-US" altLang="sr-Latn-RS" sz="900"/>
          </a:p>
        </p:txBody>
      </p:sp>
      <p:sp>
        <p:nvSpPr>
          <p:cNvPr id="17412" name="Slide Number Placeholder 3">
            <a:extLst>
              <a:ext uri="{FF2B5EF4-FFF2-40B4-BE49-F238E27FC236}">
                <a16:creationId xmlns:a16="http://schemas.microsoft.com/office/drawing/2014/main" id="{7AA665E5-C766-D544-1741-F8E8935617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C69448-4DCF-4100-BB00-CF2D99EAAA1E}" type="slidenum">
              <a:rPr lang="en-US" altLang="sr-Latn-RS"/>
              <a:pPr/>
              <a:t>6</a:t>
            </a:fld>
            <a:endParaRPr lang="en-US" altLang="sr-Latn-R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CFFFCB6-E614-492E-9F30-E3758A31E5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FDB2DED-CE1A-19DC-6B43-2464E6CD8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sr-Latn-RS"/>
              <a:t>Faza projektovanja tehnoloških procesa s jedne strane treba da zadovolji zahteve projektanta, a s druge strane da uvaži tehnološke mogućnosti proizvodnje. </a:t>
            </a:r>
            <a:r>
              <a:rPr lang="en-US" altLang="sr-Latn-RS" sz="1300"/>
              <a:t>Aktivnijom primenom računara u ovoj oblasti dolazi do razvoja </a:t>
            </a:r>
            <a:r>
              <a:rPr lang="en-US" altLang="sr-Latn-RS" sz="1300" b="1" i="1"/>
              <a:t>CAPP (Computer Aided Process Planning) sistema za automatizaciju projektovanja tehnoloških procesa izrade proizvoda. </a:t>
            </a:r>
          </a:p>
          <a:p>
            <a:pPr algn="just"/>
            <a:endParaRPr lang="en-US" altLang="sr-Latn-RS" sz="1300"/>
          </a:p>
          <a:p>
            <a:pPr algn="just"/>
            <a:endParaRPr lang="en-US" altLang="sr-Latn-RS" sz="1300"/>
          </a:p>
          <a:p>
            <a:pPr algn="just"/>
            <a:r>
              <a:rPr lang="en-US" altLang="sr-Latn-RS" sz="1300"/>
              <a:t>Razvoj CAPP sistema je veoma složen i kompleksan zadatak, kako zbog raznovrsnosti proizvoda, složenosti projektovanja i planiranja velikog broja kompleksnih aktivnosti koje čine tehnološke procese u različitim proizvodnim uslovima, što je uticalo na nemogućnost razvoja adekvatnih univerzalnih komercijalnih rešenja. </a:t>
            </a:r>
          </a:p>
          <a:p>
            <a:pPr algn="just"/>
            <a:endParaRPr lang="en-US" altLang="sr-Latn-RS" sz="1300"/>
          </a:p>
          <a:p>
            <a:pPr algn="just"/>
            <a:endParaRPr lang="en-US" altLang="sr-Latn-RS" sz="1300"/>
          </a:p>
          <a:p>
            <a:pPr algn="just"/>
            <a:r>
              <a:rPr lang="en-US" altLang="sr-Latn-RS" sz="1300"/>
              <a:t>Trend savremenih proizvodnih sistema se ogleda u razvoju CIM sistema, odnosno računarom podržane proizvodnje, koja podrazumeva integraciju CAx sistema, odnosno razvoj integrisanih CAD/CAPP/CAM/CAx sistema. </a:t>
            </a:r>
            <a:endParaRPr lang="en-US" altLang="sr-Latn-RS"/>
          </a:p>
          <a:p>
            <a:endParaRPr lang="en-US" altLang="sr-Latn-RS"/>
          </a:p>
        </p:txBody>
      </p:sp>
      <p:sp>
        <p:nvSpPr>
          <p:cNvPr id="19460" name="Slide Number Placeholder 3">
            <a:extLst>
              <a:ext uri="{FF2B5EF4-FFF2-40B4-BE49-F238E27FC236}">
                <a16:creationId xmlns:a16="http://schemas.microsoft.com/office/drawing/2014/main" id="{87829C6F-6626-8ED7-F269-A670415CE6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8B1153-DF5F-4FC1-90CE-A9F867FB0FBE}" type="slidenum">
              <a:rPr lang="en-US" altLang="sr-Latn-RS"/>
              <a:pPr/>
              <a:t>7</a:t>
            </a:fld>
            <a:endParaRPr lang="en-US" altLang="sr-Latn-R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642A1ED-C6D7-1042-2748-2A0563BD0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34A2156-68B0-07B0-7DD7-4BC45F873E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fontAlgn="t"/>
            <a:r>
              <a:rPr lang="en-US" altLang="sr-Latn-RS" dirty="0" err="1"/>
              <a:t>Studenti</a:t>
            </a:r>
            <a:r>
              <a:rPr lang="en-US" altLang="sr-Latn-RS" dirty="0"/>
              <a:t> (koji se </a:t>
            </a:r>
            <a:r>
              <a:rPr lang="en-US" altLang="sr-Latn-RS" dirty="0" err="1"/>
              <a:t>opredele</a:t>
            </a:r>
            <a:r>
              <a:rPr lang="en-US" altLang="sr-Latn-RS" dirty="0"/>
              <a:t> za RPT) </a:t>
            </a:r>
            <a:r>
              <a:rPr lang="en-US" altLang="sr-Latn-RS" dirty="0" err="1"/>
              <a:t>sticu</a:t>
            </a:r>
            <a:r>
              <a:rPr lang="en-US" altLang="sr-Latn-RS" dirty="0"/>
              <a:t> </a:t>
            </a:r>
            <a:r>
              <a:rPr lang="en-US" altLang="sr-Latn-RS" dirty="0" err="1"/>
              <a:t>potrebno</a:t>
            </a:r>
            <a:r>
              <a:rPr lang="en-US" altLang="sr-Latn-RS" dirty="0"/>
              <a:t> </a:t>
            </a:r>
            <a:r>
              <a:rPr lang="en-US" altLang="sr-Latn-RS" dirty="0" err="1"/>
              <a:t>teorijsko</a:t>
            </a:r>
            <a:r>
              <a:rPr lang="en-US" altLang="sr-Latn-RS" dirty="0"/>
              <a:t> </a:t>
            </a:r>
            <a:r>
              <a:rPr lang="en-US" altLang="sr-Latn-RS" dirty="0" err="1"/>
              <a:t>znanje</a:t>
            </a:r>
            <a:r>
              <a:rPr lang="en-US" altLang="sr-Latn-RS" dirty="0"/>
              <a:t> u </a:t>
            </a:r>
            <a:r>
              <a:rPr lang="en-US" altLang="sr-Latn-RS" dirty="0" err="1"/>
              <a:t>oblasti</a:t>
            </a:r>
            <a:r>
              <a:rPr lang="en-US" altLang="sr-Latn-RS" dirty="0"/>
              <a:t> </a:t>
            </a:r>
            <a:r>
              <a:rPr lang="en-US" altLang="sr-Latn-RS" b="1" i="1" dirty="0" err="1"/>
              <a:t>metrologije</a:t>
            </a:r>
            <a:r>
              <a:rPr lang="en-US" altLang="sr-Latn-RS" b="1" i="1" dirty="0"/>
              <a:t> </a:t>
            </a:r>
            <a:r>
              <a:rPr lang="en-US" altLang="sr-Latn-RS" b="1" i="1" dirty="0" err="1"/>
              <a:t>i</a:t>
            </a:r>
            <a:r>
              <a:rPr lang="en-US" altLang="sr-Latn-RS" b="1" i="1" dirty="0"/>
              <a:t> </a:t>
            </a:r>
            <a:r>
              <a:rPr lang="en-US" altLang="sr-Latn-RS" b="1" i="1" dirty="0" err="1"/>
              <a:t>upravljanja</a:t>
            </a:r>
            <a:r>
              <a:rPr lang="en-US" altLang="sr-Latn-RS" b="1" i="1" dirty="0"/>
              <a:t> </a:t>
            </a:r>
            <a:r>
              <a:rPr lang="en-US" altLang="sr-Latn-RS" b="1" i="1" dirty="0" err="1"/>
              <a:t>kvalitetom</a:t>
            </a:r>
            <a:r>
              <a:rPr lang="en-US" altLang="sr-Latn-RS" b="1" i="1" dirty="0"/>
              <a:t> </a:t>
            </a:r>
            <a:r>
              <a:rPr lang="en-US" altLang="sr-Latn-RS" dirty="0" err="1"/>
              <a:t>i</a:t>
            </a:r>
            <a:r>
              <a:rPr lang="en-US" altLang="sr-Latn-RS" dirty="0"/>
              <a:t> </a:t>
            </a:r>
            <a:r>
              <a:rPr lang="en-US" altLang="sr-Latn-RS" dirty="0" err="1"/>
              <a:t>ovladavaju</a:t>
            </a:r>
            <a:r>
              <a:rPr lang="en-US" altLang="sr-Latn-RS" dirty="0"/>
              <a:t> </a:t>
            </a:r>
            <a:r>
              <a:rPr lang="en-US" altLang="sr-Latn-RS" dirty="0" err="1"/>
              <a:t>prakticnim</a:t>
            </a:r>
            <a:r>
              <a:rPr lang="en-US" altLang="sr-Latn-RS" dirty="0"/>
              <a:t> </a:t>
            </a:r>
            <a:r>
              <a:rPr lang="en-US" altLang="sr-Latn-RS" dirty="0" err="1"/>
              <a:t>vestinama</a:t>
            </a:r>
            <a:r>
              <a:rPr lang="en-US" altLang="sr-Latn-RS" dirty="0"/>
              <a:t> u </a:t>
            </a:r>
            <a:r>
              <a:rPr lang="en-US" altLang="sr-Latn-RS" dirty="0" err="1"/>
              <a:t>radu</a:t>
            </a:r>
            <a:r>
              <a:rPr lang="en-US" altLang="sr-Latn-RS" dirty="0"/>
              <a:t> </a:t>
            </a:r>
            <a:r>
              <a:rPr lang="en-US" altLang="sr-Latn-RS" dirty="0" err="1"/>
              <a:t>sa</a:t>
            </a:r>
            <a:r>
              <a:rPr lang="en-US" altLang="sr-Latn-RS" dirty="0"/>
              <a:t> </a:t>
            </a:r>
            <a:r>
              <a:rPr lang="en-US" altLang="sr-Latn-RS" dirty="0" err="1"/>
              <a:t>savremenim</a:t>
            </a:r>
            <a:r>
              <a:rPr lang="en-US" altLang="sr-Latn-RS" dirty="0"/>
              <a:t> </a:t>
            </a:r>
            <a:r>
              <a:rPr lang="en-US" altLang="sr-Latn-RS" dirty="0" err="1"/>
              <a:t>racunarom</a:t>
            </a:r>
            <a:r>
              <a:rPr lang="en-US" altLang="sr-Latn-RS" dirty="0"/>
              <a:t> </a:t>
            </a:r>
            <a:r>
              <a:rPr lang="en-US" altLang="sr-Latn-RS" dirty="0" err="1"/>
              <a:t>podrzanim</a:t>
            </a:r>
            <a:r>
              <a:rPr lang="en-US" altLang="sr-Latn-RS" dirty="0"/>
              <a:t> </a:t>
            </a:r>
            <a:r>
              <a:rPr lang="en-US" altLang="sr-Latn-RS" dirty="0" err="1"/>
              <a:t>sistemima</a:t>
            </a:r>
            <a:r>
              <a:rPr lang="en-US" altLang="sr-Latn-RS" dirty="0"/>
              <a:t> (</a:t>
            </a:r>
            <a:r>
              <a:rPr lang="en-US" altLang="sr-Latn-RS" dirty="0" err="1"/>
              <a:t>hardverskim</a:t>
            </a:r>
            <a:r>
              <a:rPr lang="en-US" altLang="sr-Latn-RS" dirty="0"/>
              <a:t> </a:t>
            </a:r>
            <a:r>
              <a:rPr lang="en-US" altLang="sr-Latn-RS" dirty="0" err="1"/>
              <a:t>i</a:t>
            </a:r>
            <a:r>
              <a:rPr lang="en-US" altLang="sr-Latn-RS" dirty="0"/>
              <a:t> </a:t>
            </a:r>
            <a:r>
              <a:rPr lang="en-US" altLang="sr-Latn-RS" dirty="0" err="1"/>
              <a:t>softverskim</a:t>
            </a:r>
            <a:r>
              <a:rPr lang="en-US" altLang="sr-Latn-RS" dirty="0"/>
              <a:t>).</a:t>
            </a:r>
            <a:endParaRPr lang="sr-Latn-RS" altLang="sr-Latn-RS" dirty="0"/>
          </a:p>
          <a:p>
            <a:pPr algn="just" fontAlgn="t"/>
            <a:endParaRPr lang="en-US" altLang="sr-Latn-RS" dirty="0"/>
          </a:p>
          <a:p>
            <a:pPr algn="just" fontAlgn="t"/>
            <a:r>
              <a:rPr lang="en-US" altLang="sr-Latn-RS" dirty="0" err="1"/>
              <a:t>Posebna</a:t>
            </a:r>
            <a:r>
              <a:rPr lang="en-US" altLang="sr-Latn-RS" dirty="0"/>
              <a:t> </a:t>
            </a:r>
            <a:r>
              <a:rPr lang="en-US" altLang="sr-Latn-RS" dirty="0" err="1"/>
              <a:t>pažnja</a:t>
            </a:r>
            <a:r>
              <a:rPr lang="en-US" altLang="sr-Latn-RS" dirty="0"/>
              <a:t> se </a:t>
            </a:r>
            <a:r>
              <a:rPr lang="en-US" altLang="sr-Latn-RS" dirty="0" err="1"/>
              <a:t>posvećuje</a:t>
            </a:r>
            <a:r>
              <a:rPr lang="en-US" altLang="sr-Latn-RS" dirty="0"/>
              <a:t> </a:t>
            </a:r>
            <a:r>
              <a:rPr lang="en-US" altLang="sr-Latn-RS" dirty="0" err="1"/>
              <a:t>analizi</a:t>
            </a:r>
            <a:r>
              <a:rPr lang="en-US" altLang="sr-Latn-RS" dirty="0"/>
              <a:t> </a:t>
            </a:r>
            <a:r>
              <a:rPr lang="en-US" altLang="sr-Latn-RS" dirty="0" err="1"/>
              <a:t>geometrijskih</a:t>
            </a:r>
            <a:r>
              <a:rPr lang="en-US" altLang="sr-Latn-RS" dirty="0"/>
              <a:t> </a:t>
            </a:r>
            <a:r>
              <a:rPr lang="en-US" altLang="sr-Latn-RS" dirty="0" err="1"/>
              <a:t>karakteristika</a:t>
            </a:r>
            <a:r>
              <a:rPr lang="en-US" altLang="sr-Latn-RS" dirty="0"/>
              <a:t> </a:t>
            </a:r>
            <a:r>
              <a:rPr lang="en-US" altLang="sr-Latn-RS" dirty="0" err="1"/>
              <a:t>proizvoda</a:t>
            </a:r>
            <a:r>
              <a:rPr lang="en-US" altLang="sr-Latn-RS" dirty="0"/>
              <a:t>, </a:t>
            </a:r>
            <a:r>
              <a:rPr lang="en-US" altLang="sr-Latn-RS" dirty="0" err="1"/>
              <a:t>te</a:t>
            </a:r>
            <a:r>
              <a:rPr lang="en-US" altLang="sr-Latn-RS" dirty="0"/>
              <a:t> </a:t>
            </a:r>
            <a:r>
              <a:rPr lang="en-US" altLang="sr-Latn-RS" dirty="0" err="1"/>
              <a:t>analizi</a:t>
            </a:r>
            <a:r>
              <a:rPr lang="en-US" altLang="sr-Latn-RS" dirty="0"/>
              <a:t> </a:t>
            </a:r>
            <a:r>
              <a:rPr lang="en-US" altLang="sr-Latn-RS" dirty="0" err="1"/>
              <a:t>tačnosti</a:t>
            </a:r>
            <a:r>
              <a:rPr lang="en-US" altLang="sr-Latn-RS" dirty="0"/>
              <a:t> </a:t>
            </a:r>
            <a:r>
              <a:rPr lang="en-US" altLang="sr-Latn-RS" dirty="0" err="1"/>
              <a:t>procesa</a:t>
            </a:r>
            <a:r>
              <a:rPr lang="en-US" altLang="sr-Latn-RS" dirty="0"/>
              <a:t>. Ovo se </a:t>
            </a:r>
            <a:r>
              <a:rPr lang="en-US" altLang="sr-Latn-RS" dirty="0" err="1"/>
              <a:t>ostvaruje</a:t>
            </a:r>
            <a:r>
              <a:rPr lang="en-US" altLang="sr-Latn-RS" dirty="0"/>
              <a:t> </a:t>
            </a:r>
            <a:r>
              <a:rPr lang="en-US" altLang="sr-Latn-RS" dirty="0" err="1"/>
              <a:t>pomoću</a:t>
            </a:r>
            <a:r>
              <a:rPr lang="en-US" altLang="sr-Latn-RS" dirty="0"/>
              <a:t> </a:t>
            </a:r>
            <a:r>
              <a:rPr lang="en-US" altLang="sr-Latn-RS" dirty="0" err="1"/>
              <a:t>metroloških</a:t>
            </a:r>
            <a:r>
              <a:rPr lang="en-US" altLang="sr-Latn-RS" dirty="0"/>
              <a:t> </a:t>
            </a:r>
            <a:r>
              <a:rPr lang="en-US" altLang="sr-Latn-RS" dirty="0" err="1"/>
              <a:t>sistema</a:t>
            </a:r>
            <a:r>
              <a:rPr lang="en-US" altLang="sr-Latn-RS" dirty="0"/>
              <a:t> </a:t>
            </a:r>
            <a:r>
              <a:rPr lang="en-US" altLang="sr-Latn-RS" dirty="0" err="1"/>
              <a:t>najnovije</a:t>
            </a:r>
            <a:r>
              <a:rPr lang="en-US" altLang="sr-Latn-RS" dirty="0"/>
              <a:t> </a:t>
            </a:r>
            <a:r>
              <a:rPr lang="en-US" altLang="sr-Latn-RS" dirty="0" err="1"/>
              <a:t>generacije</a:t>
            </a:r>
            <a:r>
              <a:rPr lang="en-US" altLang="sr-Latn-RS" dirty="0"/>
              <a:t> </a:t>
            </a:r>
            <a:r>
              <a:rPr lang="en-US" altLang="sr-Latn-RS" dirty="0" err="1"/>
              <a:t>kao</a:t>
            </a:r>
            <a:r>
              <a:rPr lang="en-US" altLang="sr-Latn-RS" dirty="0"/>
              <a:t> </a:t>
            </a:r>
            <a:r>
              <a:rPr lang="en-US" altLang="sr-Latn-RS" dirty="0" err="1"/>
              <a:t>što</a:t>
            </a:r>
            <a:r>
              <a:rPr lang="en-US" altLang="sr-Latn-RS" dirty="0"/>
              <a:t> je KMM </a:t>
            </a:r>
            <a:r>
              <a:rPr lang="en-US" altLang="sr-Latn-RS" dirty="0" err="1"/>
              <a:t>i</a:t>
            </a:r>
            <a:r>
              <a:rPr lang="en-US" altLang="sr-Latn-RS" dirty="0"/>
              <a:t> </a:t>
            </a:r>
            <a:r>
              <a:rPr lang="en-US" altLang="sr-Latn-RS" dirty="0" err="1"/>
              <a:t>primenom</a:t>
            </a:r>
            <a:r>
              <a:rPr lang="en-US" altLang="sr-Latn-RS" dirty="0"/>
              <a:t> </a:t>
            </a:r>
            <a:r>
              <a:rPr lang="en-US" altLang="sr-Latn-RS" dirty="0" err="1"/>
              <a:t>odgovarajućih</a:t>
            </a:r>
            <a:r>
              <a:rPr lang="en-US" altLang="sr-Latn-RS" dirty="0"/>
              <a:t> </a:t>
            </a:r>
            <a:r>
              <a:rPr lang="en-US" altLang="sr-Latn-RS" dirty="0" err="1"/>
              <a:t>softverskih</a:t>
            </a:r>
            <a:r>
              <a:rPr lang="en-US" altLang="sr-Latn-RS" dirty="0"/>
              <a:t> </a:t>
            </a:r>
            <a:r>
              <a:rPr lang="en-US" altLang="sr-Latn-RS" dirty="0" err="1"/>
              <a:t>paketa</a:t>
            </a:r>
            <a:r>
              <a:rPr lang="en-US" altLang="sr-Latn-RS" dirty="0"/>
              <a:t>.</a:t>
            </a:r>
          </a:p>
          <a:p>
            <a:endParaRPr lang="en-US" altLang="sr-Latn-RS" dirty="0"/>
          </a:p>
        </p:txBody>
      </p:sp>
      <p:sp>
        <p:nvSpPr>
          <p:cNvPr id="21508" name="Slide Number Placeholder 3">
            <a:extLst>
              <a:ext uri="{FF2B5EF4-FFF2-40B4-BE49-F238E27FC236}">
                <a16:creationId xmlns:a16="http://schemas.microsoft.com/office/drawing/2014/main" id="{4315C4D6-9CA0-7EBE-7A3F-98DE73BF29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0D70E7-3AEC-4B9D-8EF9-CD1C7169EB88}" type="slidenum">
              <a:rPr lang="en-US" altLang="sr-Latn-RS"/>
              <a:pPr/>
              <a:t>8</a:t>
            </a:fld>
            <a:endParaRPr lang="en-US" altLang="sr-Latn-R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64B5D1-0FE4-47A2-AE7F-31F4A90E5D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2B57F4D-DE8E-7B4A-0228-5936D69F99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r-Latn-CS" altLang="sr-Latn-RS" dirty="0"/>
          </a:p>
        </p:txBody>
      </p:sp>
      <p:sp>
        <p:nvSpPr>
          <p:cNvPr id="23556" name="Slide Number Placeholder 3">
            <a:extLst>
              <a:ext uri="{FF2B5EF4-FFF2-40B4-BE49-F238E27FC236}">
                <a16:creationId xmlns:a16="http://schemas.microsoft.com/office/drawing/2014/main" id="{9CA396B0-85C4-314A-1034-2324E398B8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9624CF-5963-449F-A8C8-C4268EFB71D7}" type="slidenum">
              <a:rPr lang="en-US" altLang="sr-Latn-RS"/>
              <a:pPr/>
              <a:t>9</a:t>
            </a:fld>
            <a:endParaRPr lang="en-US" alt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E4257A8-5833-6D73-F20E-C74BC18EAE0B}"/>
              </a:ext>
            </a:extLst>
          </p:cNvPr>
          <p:cNvSpPr>
            <a:spLocks noGrp="1"/>
          </p:cNvSpPr>
          <p:nvPr>
            <p:ph type="dt" sz="half" idx="10"/>
          </p:nvPr>
        </p:nvSpPr>
        <p:spPr/>
        <p:txBody>
          <a:bodyPr/>
          <a:lstStyle>
            <a:lvl1pPr>
              <a:defRPr/>
            </a:lvl1pPr>
          </a:lstStyle>
          <a:p>
            <a:pPr>
              <a:defRPr/>
            </a:pPr>
            <a:fld id="{AD5C78BF-1333-44E0-BAF0-8016AF1C602F}" type="datetimeFigureOut">
              <a:rPr lang="en-US"/>
              <a:pPr>
                <a:defRPr/>
              </a:pPr>
              <a:t>5/27/2023</a:t>
            </a:fld>
            <a:endParaRPr lang="en-US"/>
          </a:p>
        </p:txBody>
      </p:sp>
      <p:sp>
        <p:nvSpPr>
          <p:cNvPr id="5" name="Footer Placeholder 4">
            <a:extLst>
              <a:ext uri="{FF2B5EF4-FFF2-40B4-BE49-F238E27FC236}">
                <a16:creationId xmlns:a16="http://schemas.microsoft.com/office/drawing/2014/main" id="{8C81DCF5-933A-B26E-7BF7-C65CA7578D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9D74AA-E93E-649F-25DF-CE76D9C61A72}"/>
              </a:ext>
            </a:extLst>
          </p:cNvPr>
          <p:cNvSpPr>
            <a:spLocks noGrp="1"/>
          </p:cNvSpPr>
          <p:nvPr>
            <p:ph type="sldNum" sz="quarter" idx="12"/>
          </p:nvPr>
        </p:nvSpPr>
        <p:spPr/>
        <p:txBody>
          <a:bodyPr/>
          <a:lstStyle>
            <a:lvl1pPr>
              <a:defRPr/>
            </a:lvl1pPr>
          </a:lstStyle>
          <a:p>
            <a:pPr>
              <a:defRPr/>
            </a:pPr>
            <a:fld id="{D87BE177-0C6F-48B6-99A1-4C1AFD7CD159}" type="slidenum">
              <a:rPr lang="en-US" altLang="sr-Latn-RS"/>
              <a:pPr>
                <a:defRPr/>
              </a:pPr>
              <a:t>‹#›</a:t>
            </a:fld>
            <a:endParaRPr lang="en-US" altLang="sr-Latn-RS"/>
          </a:p>
        </p:txBody>
      </p:sp>
    </p:spTree>
    <p:extLst>
      <p:ext uri="{BB962C8B-B14F-4D97-AF65-F5344CB8AC3E}">
        <p14:creationId xmlns:p14="http://schemas.microsoft.com/office/powerpoint/2010/main" val="190840461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113F1-0DF9-A591-FDBA-B43BFC41F0C7}"/>
              </a:ext>
            </a:extLst>
          </p:cNvPr>
          <p:cNvSpPr>
            <a:spLocks noGrp="1"/>
          </p:cNvSpPr>
          <p:nvPr>
            <p:ph type="dt" sz="half" idx="10"/>
          </p:nvPr>
        </p:nvSpPr>
        <p:spPr/>
        <p:txBody>
          <a:bodyPr/>
          <a:lstStyle>
            <a:lvl1pPr>
              <a:defRPr/>
            </a:lvl1pPr>
          </a:lstStyle>
          <a:p>
            <a:pPr>
              <a:defRPr/>
            </a:pPr>
            <a:fld id="{39D073F7-E28C-4CDB-9E4E-D3D163951714}" type="datetimeFigureOut">
              <a:rPr lang="en-US"/>
              <a:pPr>
                <a:defRPr/>
              </a:pPr>
              <a:t>5/27/2023</a:t>
            </a:fld>
            <a:endParaRPr lang="en-US"/>
          </a:p>
        </p:txBody>
      </p:sp>
      <p:sp>
        <p:nvSpPr>
          <p:cNvPr id="5" name="Footer Placeholder 4">
            <a:extLst>
              <a:ext uri="{FF2B5EF4-FFF2-40B4-BE49-F238E27FC236}">
                <a16:creationId xmlns:a16="http://schemas.microsoft.com/office/drawing/2014/main" id="{EB691429-0B92-7F96-22A3-22BC47D9ED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730F4A-3097-C910-C613-59FFDFCDFDD6}"/>
              </a:ext>
            </a:extLst>
          </p:cNvPr>
          <p:cNvSpPr>
            <a:spLocks noGrp="1"/>
          </p:cNvSpPr>
          <p:nvPr>
            <p:ph type="sldNum" sz="quarter" idx="12"/>
          </p:nvPr>
        </p:nvSpPr>
        <p:spPr/>
        <p:txBody>
          <a:bodyPr/>
          <a:lstStyle>
            <a:lvl1pPr>
              <a:defRPr/>
            </a:lvl1pPr>
          </a:lstStyle>
          <a:p>
            <a:pPr>
              <a:defRPr/>
            </a:pPr>
            <a:fld id="{D732A5CA-DE9C-4278-BC36-8DFE30AECCBF}" type="slidenum">
              <a:rPr lang="en-US" altLang="sr-Latn-RS"/>
              <a:pPr>
                <a:defRPr/>
              </a:pPr>
              <a:t>‹#›</a:t>
            </a:fld>
            <a:endParaRPr lang="en-US" altLang="sr-Latn-RS"/>
          </a:p>
        </p:txBody>
      </p:sp>
    </p:spTree>
    <p:extLst>
      <p:ext uri="{BB962C8B-B14F-4D97-AF65-F5344CB8AC3E}">
        <p14:creationId xmlns:p14="http://schemas.microsoft.com/office/powerpoint/2010/main" val="201294621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441DB-63A5-E3CE-3160-022C826C2987}"/>
              </a:ext>
            </a:extLst>
          </p:cNvPr>
          <p:cNvSpPr>
            <a:spLocks noGrp="1"/>
          </p:cNvSpPr>
          <p:nvPr>
            <p:ph type="dt" sz="half" idx="10"/>
          </p:nvPr>
        </p:nvSpPr>
        <p:spPr/>
        <p:txBody>
          <a:bodyPr/>
          <a:lstStyle>
            <a:lvl1pPr>
              <a:defRPr/>
            </a:lvl1pPr>
          </a:lstStyle>
          <a:p>
            <a:pPr>
              <a:defRPr/>
            </a:pPr>
            <a:fld id="{22CF3119-A349-4E3E-A29C-F8FFA8539306}" type="datetimeFigureOut">
              <a:rPr lang="en-US"/>
              <a:pPr>
                <a:defRPr/>
              </a:pPr>
              <a:t>5/27/2023</a:t>
            </a:fld>
            <a:endParaRPr lang="en-US"/>
          </a:p>
        </p:txBody>
      </p:sp>
      <p:sp>
        <p:nvSpPr>
          <p:cNvPr id="5" name="Footer Placeholder 4">
            <a:extLst>
              <a:ext uri="{FF2B5EF4-FFF2-40B4-BE49-F238E27FC236}">
                <a16:creationId xmlns:a16="http://schemas.microsoft.com/office/drawing/2014/main" id="{8B9B5BD6-D504-C16E-78B8-D9A1EB9388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E4D08F-E060-77FB-FCD9-6A4038811402}"/>
              </a:ext>
            </a:extLst>
          </p:cNvPr>
          <p:cNvSpPr>
            <a:spLocks noGrp="1"/>
          </p:cNvSpPr>
          <p:nvPr>
            <p:ph type="sldNum" sz="quarter" idx="12"/>
          </p:nvPr>
        </p:nvSpPr>
        <p:spPr/>
        <p:txBody>
          <a:bodyPr/>
          <a:lstStyle>
            <a:lvl1pPr>
              <a:defRPr/>
            </a:lvl1pPr>
          </a:lstStyle>
          <a:p>
            <a:pPr>
              <a:defRPr/>
            </a:pPr>
            <a:fld id="{8248C47D-6AF2-47B2-B6F1-0D20B3B338A0}" type="slidenum">
              <a:rPr lang="en-US" altLang="sr-Latn-RS"/>
              <a:pPr>
                <a:defRPr/>
              </a:pPr>
              <a:t>‹#›</a:t>
            </a:fld>
            <a:endParaRPr lang="en-US" altLang="sr-Latn-RS"/>
          </a:p>
        </p:txBody>
      </p:sp>
    </p:spTree>
    <p:extLst>
      <p:ext uri="{BB962C8B-B14F-4D97-AF65-F5344CB8AC3E}">
        <p14:creationId xmlns:p14="http://schemas.microsoft.com/office/powerpoint/2010/main" val="377125482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D90F3-5B07-77F6-4D45-01DD93A34F3E}"/>
              </a:ext>
            </a:extLst>
          </p:cNvPr>
          <p:cNvSpPr>
            <a:spLocks noGrp="1"/>
          </p:cNvSpPr>
          <p:nvPr>
            <p:ph type="dt" sz="half" idx="10"/>
          </p:nvPr>
        </p:nvSpPr>
        <p:spPr/>
        <p:txBody>
          <a:bodyPr/>
          <a:lstStyle>
            <a:lvl1pPr>
              <a:defRPr/>
            </a:lvl1pPr>
          </a:lstStyle>
          <a:p>
            <a:pPr>
              <a:defRPr/>
            </a:pPr>
            <a:fld id="{C423663A-CAFD-4CFD-BB3B-52F52E3F2AF5}" type="datetimeFigureOut">
              <a:rPr lang="en-US"/>
              <a:pPr>
                <a:defRPr/>
              </a:pPr>
              <a:t>5/27/2023</a:t>
            </a:fld>
            <a:endParaRPr lang="en-US"/>
          </a:p>
        </p:txBody>
      </p:sp>
      <p:sp>
        <p:nvSpPr>
          <p:cNvPr id="5" name="Footer Placeholder 4">
            <a:extLst>
              <a:ext uri="{FF2B5EF4-FFF2-40B4-BE49-F238E27FC236}">
                <a16:creationId xmlns:a16="http://schemas.microsoft.com/office/drawing/2014/main" id="{6CF50E55-0B56-0E48-E30F-4E0FB26C9A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F481EC-A6CD-7884-C480-B721053210C0}"/>
              </a:ext>
            </a:extLst>
          </p:cNvPr>
          <p:cNvSpPr>
            <a:spLocks noGrp="1"/>
          </p:cNvSpPr>
          <p:nvPr>
            <p:ph type="sldNum" sz="quarter" idx="12"/>
          </p:nvPr>
        </p:nvSpPr>
        <p:spPr/>
        <p:txBody>
          <a:bodyPr/>
          <a:lstStyle>
            <a:lvl1pPr>
              <a:defRPr/>
            </a:lvl1pPr>
          </a:lstStyle>
          <a:p>
            <a:pPr>
              <a:defRPr/>
            </a:pPr>
            <a:fld id="{309AB972-01E6-49A6-8409-14FCC23078BB}" type="slidenum">
              <a:rPr lang="en-US" altLang="sr-Latn-RS"/>
              <a:pPr>
                <a:defRPr/>
              </a:pPr>
              <a:t>‹#›</a:t>
            </a:fld>
            <a:endParaRPr lang="en-US" altLang="sr-Latn-RS"/>
          </a:p>
        </p:txBody>
      </p:sp>
    </p:spTree>
    <p:extLst>
      <p:ext uri="{BB962C8B-B14F-4D97-AF65-F5344CB8AC3E}">
        <p14:creationId xmlns:p14="http://schemas.microsoft.com/office/powerpoint/2010/main" val="327488308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46A83E-EFBF-0210-1BBB-44AAC13C6CAE}"/>
              </a:ext>
            </a:extLst>
          </p:cNvPr>
          <p:cNvSpPr>
            <a:spLocks noGrp="1"/>
          </p:cNvSpPr>
          <p:nvPr>
            <p:ph type="dt" sz="half" idx="10"/>
          </p:nvPr>
        </p:nvSpPr>
        <p:spPr/>
        <p:txBody>
          <a:bodyPr/>
          <a:lstStyle>
            <a:lvl1pPr>
              <a:defRPr/>
            </a:lvl1pPr>
          </a:lstStyle>
          <a:p>
            <a:pPr>
              <a:defRPr/>
            </a:pPr>
            <a:fld id="{04C3DE78-86E2-4027-8FDF-DD735D550B9B}" type="datetimeFigureOut">
              <a:rPr lang="en-US"/>
              <a:pPr>
                <a:defRPr/>
              </a:pPr>
              <a:t>5/27/2023</a:t>
            </a:fld>
            <a:endParaRPr lang="en-US"/>
          </a:p>
        </p:txBody>
      </p:sp>
      <p:sp>
        <p:nvSpPr>
          <p:cNvPr id="5" name="Footer Placeholder 4">
            <a:extLst>
              <a:ext uri="{FF2B5EF4-FFF2-40B4-BE49-F238E27FC236}">
                <a16:creationId xmlns:a16="http://schemas.microsoft.com/office/drawing/2014/main" id="{9AF88298-57EC-E383-B230-F63895F56C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CEE1CD-8F6F-8C7F-FA54-1BF53F1B3A93}"/>
              </a:ext>
            </a:extLst>
          </p:cNvPr>
          <p:cNvSpPr>
            <a:spLocks noGrp="1"/>
          </p:cNvSpPr>
          <p:nvPr>
            <p:ph type="sldNum" sz="quarter" idx="12"/>
          </p:nvPr>
        </p:nvSpPr>
        <p:spPr/>
        <p:txBody>
          <a:bodyPr/>
          <a:lstStyle>
            <a:lvl1pPr>
              <a:defRPr/>
            </a:lvl1pPr>
          </a:lstStyle>
          <a:p>
            <a:pPr>
              <a:defRPr/>
            </a:pPr>
            <a:fld id="{24CF394E-A99A-49A1-865A-736A659AAC92}" type="slidenum">
              <a:rPr lang="en-US" altLang="sr-Latn-RS"/>
              <a:pPr>
                <a:defRPr/>
              </a:pPr>
              <a:t>‹#›</a:t>
            </a:fld>
            <a:endParaRPr lang="en-US" altLang="sr-Latn-RS"/>
          </a:p>
        </p:txBody>
      </p:sp>
    </p:spTree>
    <p:extLst>
      <p:ext uri="{BB962C8B-B14F-4D97-AF65-F5344CB8AC3E}">
        <p14:creationId xmlns:p14="http://schemas.microsoft.com/office/powerpoint/2010/main" val="339282844"/>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A97AA6C-DECC-1DCD-972E-FB19943540E3}"/>
              </a:ext>
            </a:extLst>
          </p:cNvPr>
          <p:cNvSpPr>
            <a:spLocks noGrp="1"/>
          </p:cNvSpPr>
          <p:nvPr>
            <p:ph type="dt" sz="half" idx="10"/>
          </p:nvPr>
        </p:nvSpPr>
        <p:spPr/>
        <p:txBody>
          <a:bodyPr/>
          <a:lstStyle>
            <a:lvl1pPr>
              <a:defRPr/>
            </a:lvl1pPr>
          </a:lstStyle>
          <a:p>
            <a:pPr>
              <a:defRPr/>
            </a:pPr>
            <a:fld id="{5AF750B6-5D82-44AA-9146-626A37258841}" type="datetimeFigureOut">
              <a:rPr lang="en-US"/>
              <a:pPr>
                <a:defRPr/>
              </a:pPr>
              <a:t>5/27/2023</a:t>
            </a:fld>
            <a:endParaRPr lang="en-US"/>
          </a:p>
        </p:txBody>
      </p:sp>
      <p:sp>
        <p:nvSpPr>
          <p:cNvPr id="6" name="Footer Placeholder 4">
            <a:extLst>
              <a:ext uri="{FF2B5EF4-FFF2-40B4-BE49-F238E27FC236}">
                <a16:creationId xmlns:a16="http://schemas.microsoft.com/office/drawing/2014/main" id="{CBE66F70-2CDB-617B-9E00-770A411C04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8ED23A-9AAD-9C1D-732D-500F59BA8799}"/>
              </a:ext>
            </a:extLst>
          </p:cNvPr>
          <p:cNvSpPr>
            <a:spLocks noGrp="1"/>
          </p:cNvSpPr>
          <p:nvPr>
            <p:ph type="sldNum" sz="quarter" idx="12"/>
          </p:nvPr>
        </p:nvSpPr>
        <p:spPr/>
        <p:txBody>
          <a:bodyPr/>
          <a:lstStyle>
            <a:lvl1pPr>
              <a:defRPr/>
            </a:lvl1pPr>
          </a:lstStyle>
          <a:p>
            <a:pPr>
              <a:defRPr/>
            </a:pPr>
            <a:fld id="{9998EC46-1DBE-4CBD-9268-66234D98F7A1}" type="slidenum">
              <a:rPr lang="en-US" altLang="sr-Latn-RS"/>
              <a:pPr>
                <a:defRPr/>
              </a:pPr>
              <a:t>‹#›</a:t>
            </a:fld>
            <a:endParaRPr lang="en-US" altLang="sr-Latn-RS"/>
          </a:p>
        </p:txBody>
      </p:sp>
    </p:spTree>
    <p:extLst>
      <p:ext uri="{BB962C8B-B14F-4D97-AF65-F5344CB8AC3E}">
        <p14:creationId xmlns:p14="http://schemas.microsoft.com/office/powerpoint/2010/main" val="376742744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3E591FE-E492-3729-9E4C-24F2437C1010}"/>
              </a:ext>
            </a:extLst>
          </p:cNvPr>
          <p:cNvSpPr>
            <a:spLocks noGrp="1"/>
          </p:cNvSpPr>
          <p:nvPr>
            <p:ph type="dt" sz="half" idx="10"/>
          </p:nvPr>
        </p:nvSpPr>
        <p:spPr/>
        <p:txBody>
          <a:bodyPr/>
          <a:lstStyle>
            <a:lvl1pPr>
              <a:defRPr/>
            </a:lvl1pPr>
          </a:lstStyle>
          <a:p>
            <a:pPr>
              <a:defRPr/>
            </a:pPr>
            <a:fld id="{1657E885-AD45-4A2D-927E-8502103D3EF8}" type="datetimeFigureOut">
              <a:rPr lang="en-US"/>
              <a:pPr>
                <a:defRPr/>
              </a:pPr>
              <a:t>5/27/2023</a:t>
            </a:fld>
            <a:endParaRPr lang="en-US"/>
          </a:p>
        </p:txBody>
      </p:sp>
      <p:sp>
        <p:nvSpPr>
          <p:cNvPr id="8" name="Footer Placeholder 4">
            <a:extLst>
              <a:ext uri="{FF2B5EF4-FFF2-40B4-BE49-F238E27FC236}">
                <a16:creationId xmlns:a16="http://schemas.microsoft.com/office/drawing/2014/main" id="{D9839158-49F0-51D4-61FE-505313D556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47CC937-0E62-E19C-237C-F5C3D419CF17}"/>
              </a:ext>
            </a:extLst>
          </p:cNvPr>
          <p:cNvSpPr>
            <a:spLocks noGrp="1"/>
          </p:cNvSpPr>
          <p:nvPr>
            <p:ph type="sldNum" sz="quarter" idx="12"/>
          </p:nvPr>
        </p:nvSpPr>
        <p:spPr/>
        <p:txBody>
          <a:bodyPr/>
          <a:lstStyle>
            <a:lvl1pPr>
              <a:defRPr/>
            </a:lvl1pPr>
          </a:lstStyle>
          <a:p>
            <a:pPr>
              <a:defRPr/>
            </a:pPr>
            <a:fld id="{65A98144-4432-4C47-AB2B-6E6E40C8A7C1}" type="slidenum">
              <a:rPr lang="en-US" altLang="sr-Latn-RS"/>
              <a:pPr>
                <a:defRPr/>
              </a:pPr>
              <a:t>‹#›</a:t>
            </a:fld>
            <a:endParaRPr lang="en-US" altLang="sr-Latn-RS"/>
          </a:p>
        </p:txBody>
      </p:sp>
    </p:spTree>
    <p:extLst>
      <p:ext uri="{BB962C8B-B14F-4D97-AF65-F5344CB8AC3E}">
        <p14:creationId xmlns:p14="http://schemas.microsoft.com/office/powerpoint/2010/main" val="745504072"/>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AF25DBD-A45F-B82A-6819-1C6318ABD9B2}"/>
              </a:ext>
            </a:extLst>
          </p:cNvPr>
          <p:cNvSpPr>
            <a:spLocks noGrp="1"/>
          </p:cNvSpPr>
          <p:nvPr>
            <p:ph type="dt" sz="half" idx="10"/>
          </p:nvPr>
        </p:nvSpPr>
        <p:spPr/>
        <p:txBody>
          <a:bodyPr/>
          <a:lstStyle>
            <a:lvl1pPr>
              <a:defRPr/>
            </a:lvl1pPr>
          </a:lstStyle>
          <a:p>
            <a:pPr>
              <a:defRPr/>
            </a:pPr>
            <a:fld id="{97445FB1-F1D1-449F-B0EB-FE718C8D2CBE}" type="datetimeFigureOut">
              <a:rPr lang="en-US"/>
              <a:pPr>
                <a:defRPr/>
              </a:pPr>
              <a:t>5/27/2023</a:t>
            </a:fld>
            <a:endParaRPr lang="en-US"/>
          </a:p>
        </p:txBody>
      </p:sp>
      <p:sp>
        <p:nvSpPr>
          <p:cNvPr id="4" name="Footer Placeholder 4">
            <a:extLst>
              <a:ext uri="{FF2B5EF4-FFF2-40B4-BE49-F238E27FC236}">
                <a16:creationId xmlns:a16="http://schemas.microsoft.com/office/drawing/2014/main" id="{2B17E7E0-3E01-BA2B-FEDA-482BE410CC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0DE5026-2234-AB3C-D84F-C25D9ACEE07F}"/>
              </a:ext>
            </a:extLst>
          </p:cNvPr>
          <p:cNvSpPr>
            <a:spLocks noGrp="1"/>
          </p:cNvSpPr>
          <p:nvPr>
            <p:ph type="sldNum" sz="quarter" idx="12"/>
          </p:nvPr>
        </p:nvSpPr>
        <p:spPr/>
        <p:txBody>
          <a:bodyPr/>
          <a:lstStyle>
            <a:lvl1pPr>
              <a:defRPr/>
            </a:lvl1pPr>
          </a:lstStyle>
          <a:p>
            <a:pPr>
              <a:defRPr/>
            </a:pPr>
            <a:fld id="{F6BFFE39-B4D6-47AE-BF36-293F20543098}" type="slidenum">
              <a:rPr lang="en-US" altLang="sr-Latn-RS"/>
              <a:pPr>
                <a:defRPr/>
              </a:pPr>
              <a:t>‹#›</a:t>
            </a:fld>
            <a:endParaRPr lang="en-US" altLang="sr-Latn-RS"/>
          </a:p>
        </p:txBody>
      </p:sp>
    </p:spTree>
    <p:extLst>
      <p:ext uri="{BB962C8B-B14F-4D97-AF65-F5344CB8AC3E}">
        <p14:creationId xmlns:p14="http://schemas.microsoft.com/office/powerpoint/2010/main" val="35792389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EB1E69-2A85-7E09-BECF-D857C1E11D2F}"/>
              </a:ext>
            </a:extLst>
          </p:cNvPr>
          <p:cNvSpPr>
            <a:spLocks noGrp="1"/>
          </p:cNvSpPr>
          <p:nvPr>
            <p:ph type="dt" sz="half" idx="10"/>
          </p:nvPr>
        </p:nvSpPr>
        <p:spPr/>
        <p:txBody>
          <a:bodyPr/>
          <a:lstStyle>
            <a:lvl1pPr>
              <a:defRPr/>
            </a:lvl1pPr>
          </a:lstStyle>
          <a:p>
            <a:pPr>
              <a:defRPr/>
            </a:pPr>
            <a:fld id="{26A1BB40-A2F1-4299-978F-9095A5DCD4AE}" type="datetimeFigureOut">
              <a:rPr lang="en-US"/>
              <a:pPr>
                <a:defRPr/>
              </a:pPr>
              <a:t>5/27/2023</a:t>
            </a:fld>
            <a:endParaRPr lang="en-US"/>
          </a:p>
        </p:txBody>
      </p:sp>
      <p:sp>
        <p:nvSpPr>
          <p:cNvPr id="3" name="Footer Placeholder 4">
            <a:extLst>
              <a:ext uri="{FF2B5EF4-FFF2-40B4-BE49-F238E27FC236}">
                <a16:creationId xmlns:a16="http://schemas.microsoft.com/office/drawing/2014/main" id="{828FFDDA-77E1-5536-658C-FFEAFD8946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3545D3A-8FEF-3759-A4A3-9CCC4F14E68F}"/>
              </a:ext>
            </a:extLst>
          </p:cNvPr>
          <p:cNvSpPr>
            <a:spLocks noGrp="1"/>
          </p:cNvSpPr>
          <p:nvPr>
            <p:ph type="sldNum" sz="quarter" idx="12"/>
          </p:nvPr>
        </p:nvSpPr>
        <p:spPr/>
        <p:txBody>
          <a:bodyPr/>
          <a:lstStyle>
            <a:lvl1pPr>
              <a:defRPr/>
            </a:lvl1pPr>
          </a:lstStyle>
          <a:p>
            <a:pPr>
              <a:defRPr/>
            </a:pPr>
            <a:fld id="{9B9CBF2C-5A63-41CE-8A14-C8F948D8212B}" type="slidenum">
              <a:rPr lang="en-US" altLang="sr-Latn-RS"/>
              <a:pPr>
                <a:defRPr/>
              </a:pPr>
              <a:t>‹#›</a:t>
            </a:fld>
            <a:endParaRPr lang="en-US" altLang="sr-Latn-RS"/>
          </a:p>
        </p:txBody>
      </p:sp>
    </p:spTree>
    <p:extLst>
      <p:ext uri="{BB962C8B-B14F-4D97-AF65-F5344CB8AC3E}">
        <p14:creationId xmlns:p14="http://schemas.microsoft.com/office/powerpoint/2010/main" val="86271840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788C94B-F8AA-7C94-D7AB-EF375712DDAD}"/>
              </a:ext>
            </a:extLst>
          </p:cNvPr>
          <p:cNvSpPr>
            <a:spLocks noGrp="1"/>
          </p:cNvSpPr>
          <p:nvPr>
            <p:ph type="dt" sz="half" idx="10"/>
          </p:nvPr>
        </p:nvSpPr>
        <p:spPr/>
        <p:txBody>
          <a:bodyPr/>
          <a:lstStyle>
            <a:lvl1pPr>
              <a:defRPr/>
            </a:lvl1pPr>
          </a:lstStyle>
          <a:p>
            <a:pPr>
              <a:defRPr/>
            </a:pPr>
            <a:fld id="{86D113FB-FD36-4757-A21E-8214A0A82266}" type="datetimeFigureOut">
              <a:rPr lang="en-US"/>
              <a:pPr>
                <a:defRPr/>
              </a:pPr>
              <a:t>5/27/2023</a:t>
            </a:fld>
            <a:endParaRPr lang="en-US"/>
          </a:p>
        </p:txBody>
      </p:sp>
      <p:sp>
        <p:nvSpPr>
          <p:cNvPr id="6" name="Footer Placeholder 4">
            <a:extLst>
              <a:ext uri="{FF2B5EF4-FFF2-40B4-BE49-F238E27FC236}">
                <a16:creationId xmlns:a16="http://schemas.microsoft.com/office/drawing/2014/main" id="{0C69909E-F8ED-3B3A-039F-9A825BA0D7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441DF9-BFFC-FF72-5E77-6880E0E9BEAF}"/>
              </a:ext>
            </a:extLst>
          </p:cNvPr>
          <p:cNvSpPr>
            <a:spLocks noGrp="1"/>
          </p:cNvSpPr>
          <p:nvPr>
            <p:ph type="sldNum" sz="quarter" idx="12"/>
          </p:nvPr>
        </p:nvSpPr>
        <p:spPr/>
        <p:txBody>
          <a:bodyPr/>
          <a:lstStyle>
            <a:lvl1pPr>
              <a:defRPr/>
            </a:lvl1pPr>
          </a:lstStyle>
          <a:p>
            <a:pPr>
              <a:defRPr/>
            </a:pPr>
            <a:fld id="{85E000B8-22F2-458B-A572-90695FB27E94}" type="slidenum">
              <a:rPr lang="en-US" altLang="sr-Latn-RS"/>
              <a:pPr>
                <a:defRPr/>
              </a:pPr>
              <a:t>‹#›</a:t>
            </a:fld>
            <a:endParaRPr lang="en-US" altLang="sr-Latn-RS"/>
          </a:p>
        </p:txBody>
      </p:sp>
    </p:spTree>
    <p:extLst>
      <p:ext uri="{BB962C8B-B14F-4D97-AF65-F5344CB8AC3E}">
        <p14:creationId xmlns:p14="http://schemas.microsoft.com/office/powerpoint/2010/main" val="408303488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10EEAB9-F94E-6D48-D90E-7E28283824DC}"/>
              </a:ext>
            </a:extLst>
          </p:cNvPr>
          <p:cNvSpPr>
            <a:spLocks noGrp="1"/>
          </p:cNvSpPr>
          <p:nvPr>
            <p:ph type="dt" sz="half" idx="10"/>
          </p:nvPr>
        </p:nvSpPr>
        <p:spPr/>
        <p:txBody>
          <a:bodyPr/>
          <a:lstStyle>
            <a:lvl1pPr>
              <a:defRPr/>
            </a:lvl1pPr>
          </a:lstStyle>
          <a:p>
            <a:pPr>
              <a:defRPr/>
            </a:pPr>
            <a:fld id="{F6980F8D-F28D-489B-9439-97AF58170A18}" type="datetimeFigureOut">
              <a:rPr lang="en-US"/>
              <a:pPr>
                <a:defRPr/>
              </a:pPr>
              <a:t>5/27/2023</a:t>
            </a:fld>
            <a:endParaRPr lang="en-US"/>
          </a:p>
        </p:txBody>
      </p:sp>
      <p:sp>
        <p:nvSpPr>
          <p:cNvPr id="6" name="Footer Placeholder 4">
            <a:extLst>
              <a:ext uri="{FF2B5EF4-FFF2-40B4-BE49-F238E27FC236}">
                <a16:creationId xmlns:a16="http://schemas.microsoft.com/office/drawing/2014/main" id="{8A863D9D-9D98-54B5-B666-BB98C2E08E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148A77-505F-BCEA-8A8B-47D4EE1F4DA6}"/>
              </a:ext>
            </a:extLst>
          </p:cNvPr>
          <p:cNvSpPr>
            <a:spLocks noGrp="1"/>
          </p:cNvSpPr>
          <p:nvPr>
            <p:ph type="sldNum" sz="quarter" idx="12"/>
          </p:nvPr>
        </p:nvSpPr>
        <p:spPr/>
        <p:txBody>
          <a:bodyPr/>
          <a:lstStyle>
            <a:lvl1pPr>
              <a:defRPr/>
            </a:lvl1pPr>
          </a:lstStyle>
          <a:p>
            <a:pPr>
              <a:defRPr/>
            </a:pPr>
            <a:fld id="{2734C644-6CEC-42FD-A964-35C77AFAC762}" type="slidenum">
              <a:rPr lang="en-US" altLang="sr-Latn-RS"/>
              <a:pPr>
                <a:defRPr/>
              </a:pPr>
              <a:t>‹#›</a:t>
            </a:fld>
            <a:endParaRPr lang="en-US" altLang="sr-Latn-RS"/>
          </a:p>
        </p:txBody>
      </p:sp>
    </p:spTree>
    <p:extLst>
      <p:ext uri="{BB962C8B-B14F-4D97-AF65-F5344CB8AC3E}">
        <p14:creationId xmlns:p14="http://schemas.microsoft.com/office/powerpoint/2010/main" val="3055501950"/>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9F96E3-2B70-5EA0-A68B-42C97D79CC6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1027" name="Text Placeholder 2">
            <a:extLst>
              <a:ext uri="{FF2B5EF4-FFF2-40B4-BE49-F238E27FC236}">
                <a16:creationId xmlns:a16="http://schemas.microsoft.com/office/drawing/2014/main" id="{0B403970-A5E8-E613-8F88-6E047786998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a:extLst>
              <a:ext uri="{FF2B5EF4-FFF2-40B4-BE49-F238E27FC236}">
                <a16:creationId xmlns:a16="http://schemas.microsoft.com/office/drawing/2014/main" id="{98F7A1A2-B3FC-47F2-3760-15CF10724E7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D12E3A6-DEAF-49F9-B97E-BC22266A0F73}" type="datetimeFigureOut">
              <a:rPr lang="en-US"/>
              <a:pPr>
                <a:defRPr/>
              </a:pPr>
              <a:t>5/27/2023</a:t>
            </a:fld>
            <a:endParaRPr lang="en-US"/>
          </a:p>
        </p:txBody>
      </p:sp>
      <p:sp>
        <p:nvSpPr>
          <p:cNvPr id="5" name="Footer Placeholder 4">
            <a:extLst>
              <a:ext uri="{FF2B5EF4-FFF2-40B4-BE49-F238E27FC236}">
                <a16:creationId xmlns:a16="http://schemas.microsoft.com/office/drawing/2014/main" id="{F071571F-F933-102F-469D-0CD32B500E0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07BBC89-3B83-3451-20D9-141DEEB7224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0912A4F-BA19-4E49-9075-15044A1C27E3}"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file:///E:\D\Igor\IPM\Prezentacija%20smera%20CAx\3ddigit.avi" TargetMode="Externa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emf"/><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A7B2C4F-E74D-9029-E536-13F61C2153DA}"/>
              </a:ext>
            </a:extLst>
          </p:cNvPr>
          <p:cNvSpPr txBox="1">
            <a:spLocks noChangeArrowheads="1"/>
          </p:cNvSpPr>
          <p:nvPr/>
        </p:nvSpPr>
        <p:spPr>
          <a:xfrm>
            <a:off x="304800" y="2057400"/>
            <a:ext cx="8686800" cy="2514600"/>
          </a:xfrm>
          <a:prstGeom prst="rect">
            <a:avLst/>
          </a:prstGeom>
        </p:spPr>
        <p:txBody>
          <a:bodyPr/>
          <a:lstStyle/>
          <a:p>
            <a:pPr algn="ctr" eaLnBrk="1" fontAlgn="auto" hangingPunct="1">
              <a:spcAft>
                <a:spcPts val="0"/>
              </a:spcAft>
              <a:defRPr/>
            </a:pPr>
            <a:endParaRPr lang="sr-Latn-RS" sz="2500" dirty="0">
              <a:solidFill>
                <a:schemeClr val="tx1">
                  <a:lumMod val="65000"/>
                  <a:lumOff val="35000"/>
                </a:schemeClr>
              </a:solidFill>
              <a:effectLst>
                <a:outerShdw blurRad="38100" dist="38100" dir="2700000" algn="tl">
                  <a:srgbClr val="000000"/>
                </a:outerShdw>
              </a:effectLst>
              <a:latin typeface="Arial" charset="0"/>
              <a:ea typeface="+mj-ea"/>
              <a:cs typeface="+mj-cs"/>
            </a:endParaRPr>
          </a:p>
          <a:p>
            <a:pPr algn="ctr" eaLnBrk="1" fontAlgn="auto" hangingPunct="1">
              <a:spcAft>
                <a:spcPts val="0"/>
              </a:spcAft>
              <a:defRPr/>
            </a:pPr>
            <a:endParaRPr lang="sr-Latn-RS" sz="2500" dirty="0">
              <a:solidFill>
                <a:schemeClr val="tx1">
                  <a:lumMod val="65000"/>
                  <a:lumOff val="35000"/>
                </a:schemeClr>
              </a:solidFill>
              <a:effectLst>
                <a:outerShdw blurRad="38100" dist="38100" dir="2700000" algn="tl">
                  <a:srgbClr val="000000"/>
                </a:outerShdw>
              </a:effectLst>
              <a:latin typeface="Arial" charset="0"/>
              <a:ea typeface="+mj-ea"/>
              <a:cs typeface="+mj-cs"/>
            </a:endParaRPr>
          </a:p>
          <a:p>
            <a:pPr algn="ctr" eaLnBrk="1" fontAlgn="auto" hangingPunct="1">
              <a:spcAft>
                <a:spcPts val="0"/>
              </a:spcAft>
              <a:defRPr/>
            </a:pPr>
            <a:r>
              <a:rPr lang="en-US" sz="2500" dirty="0">
                <a:solidFill>
                  <a:schemeClr val="tx1">
                    <a:lumMod val="65000"/>
                    <a:lumOff val="35000"/>
                  </a:schemeClr>
                </a:solidFill>
                <a:effectLst>
                  <a:outerShdw blurRad="38100" dist="38100" dir="2700000" algn="tl">
                    <a:srgbClr val="000000"/>
                  </a:outerShdw>
                </a:effectLst>
                <a:latin typeface="Arial" charset="0"/>
                <a:ea typeface="+mj-ea"/>
                <a:cs typeface="+mj-cs"/>
              </a:rPr>
              <a:t>Pre</a:t>
            </a:r>
            <a:r>
              <a:rPr lang="sr-Latn-CS" sz="2500" dirty="0">
                <a:solidFill>
                  <a:schemeClr val="tx1">
                    <a:lumMod val="65000"/>
                    <a:lumOff val="35000"/>
                  </a:schemeClr>
                </a:solidFill>
                <a:effectLst>
                  <a:outerShdw blurRad="38100" dist="38100" dir="2700000" algn="tl">
                    <a:srgbClr val="000000"/>
                  </a:outerShdw>
                </a:effectLst>
                <a:latin typeface="Arial" charset="0"/>
                <a:ea typeface="+mj-ea"/>
                <a:cs typeface="+mj-cs"/>
              </a:rPr>
              <a:t>zentacija studijskog </a:t>
            </a:r>
            <a:r>
              <a:rPr lang="en-US" sz="2500" dirty="0" err="1">
                <a:solidFill>
                  <a:schemeClr val="tx1">
                    <a:lumMod val="65000"/>
                    <a:lumOff val="35000"/>
                  </a:schemeClr>
                </a:solidFill>
                <a:effectLst>
                  <a:outerShdw blurRad="38100" dist="38100" dir="2700000" algn="tl">
                    <a:srgbClr val="000000"/>
                  </a:outerShdw>
                </a:effectLst>
                <a:latin typeface="Arial" charset="0"/>
                <a:ea typeface="+mj-ea"/>
                <a:cs typeface="+mj-cs"/>
              </a:rPr>
              <a:t>modula</a:t>
            </a:r>
            <a:endParaRPr lang="en-US" sz="2500" dirty="0">
              <a:solidFill>
                <a:schemeClr val="tx1">
                  <a:lumMod val="65000"/>
                  <a:lumOff val="35000"/>
                </a:schemeClr>
              </a:solidFill>
              <a:effectLst>
                <a:outerShdw blurRad="38100" dist="38100" dir="2700000" algn="tl">
                  <a:srgbClr val="000000"/>
                </a:outerShdw>
              </a:effectLst>
              <a:latin typeface="Arial" charset="0"/>
              <a:ea typeface="+mj-ea"/>
              <a:cs typeface="+mj-cs"/>
            </a:endParaRPr>
          </a:p>
          <a:p>
            <a:pPr algn="ctr" eaLnBrk="1" fontAlgn="auto" hangingPunct="1">
              <a:spcAft>
                <a:spcPts val="0"/>
              </a:spcAft>
              <a:defRPr/>
            </a:pPr>
            <a:endParaRPr lang="sl-SI" sz="1400" b="1" dirty="0">
              <a:solidFill>
                <a:schemeClr val="bg2"/>
              </a:solidFill>
              <a:effectLst>
                <a:outerShdw blurRad="38100" dist="38100" dir="2700000" algn="tl">
                  <a:srgbClr val="000000"/>
                </a:outerShdw>
              </a:effectLst>
              <a:latin typeface="Arial" charset="0"/>
              <a:ea typeface="+mj-ea"/>
              <a:cs typeface="+mj-cs"/>
            </a:endParaRPr>
          </a:p>
          <a:p>
            <a:pPr algn="ctr" eaLnBrk="1" fontAlgn="auto" hangingPunct="1">
              <a:spcAft>
                <a:spcPts val="0"/>
              </a:spcAft>
              <a:defRPr/>
            </a:pPr>
            <a:r>
              <a:rPr lang="sl-SI" sz="3500" b="1" dirty="0">
                <a:solidFill>
                  <a:srgbClr val="FF0000"/>
                </a:solidFill>
                <a:effectLst>
                  <a:outerShdw blurRad="38100" dist="38100" dir="2700000" algn="tl">
                    <a:srgbClr val="000000"/>
                  </a:outerShdw>
                </a:effectLst>
                <a:latin typeface="Arial" charset="0"/>
                <a:ea typeface="+mj-ea"/>
                <a:cs typeface="+mj-cs"/>
              </a:rPr>
              <a:t>RAČUNAROM PODRŽANE TEHNOLOGIJE</a:t>
            </a:r>
            <a:endParaRPr lang="en-GB" sz="3500" b="1" dirty="0">
              <a:solidFill>
                <a:srgbClr val="FF0000"/>
              </a:solidFill>
              <a:effectLst>
                <a:outerShdw blurRad="38100" dist="38100" dir="2700000" algn="tl">
                  <a:srgbClr val="000000"/>
                </a:outerShdw>
              </a:effectLst>
              <a:latin typeface="Arial" charset="0"/>
              <a:ea typeface="+mj-ea"/>
              <a:cs typeface="+mj-cs"/>
            </a:endParaRPr>
          </a:p>
        </p:txBody>
      </p:sp>
      <p:grpSp>
        <p:nvGrpSpPr>
          <p:cNvPr id="4099" name="Group 11">
            <a:extLst>
              <a:ext uri="{FF2B5EF4-FFF2-40B4-BE49-F238E27FC236}">
                <a16:creationId xmlns:a16="http://schemas.microsoft.com/office/drawing/2014/main" id="{41CEBDF5-929C-DD57-58B1-EAAE97183DCE}"/>
              </a:ext>
            </a:extLst>
          </p:cNvPr>
          <p:cNvGrpSpPr>
            <a:grpSpLocks/>
          </p:cNvGrpSpPr>
          <p:nvPr/>
        </p:nvGrpSpPr>
        <p:grpSpPr bwMode="auto">
          <a:xfrm>
            <a:off x="1827213" y="533400"/>
            <a:ext cx="5564187" cy="1146175"/>
            <a:chOff x="1247" y="336"/>
            <a:chExt cx="3266" cy="722"/>
          </a:xfrm>
        </p:grpSpPr>
        <p:sp>
          <p:nvSpPr>
            <p:cNvPr id="4" name="Text Box 4">
              <a:extLst>
                <a:ext uri="{FF2B5EF4-FFF2-40B4-BE49-F238E27FC236}">
                  <a16:creationId xmlns:a16="http://schemas.microsoft.com/office/drawing/2014/main" id="{1F3ADB2A-DDBF-A762-8520-6E7BD3FA9CD9}"/>
                </a:ext>
              </a:extLst>
            </p:cNvPr>
            <p:cNvSpPr txBox="1">
              <a:spLocks noChangeArrowheads="1"/>
            </p:cNvSpPr>
            <p:nvPr/>
          </p:nvSpPr>
          <p:spPr bwMode="auto">
            <a:xfrm>
              <a:off x="1248" y="336"/>
              <a:ext cx="3072" cy="242"/>
            </a:xfrm>
            <a:prstGeom prst="rect">
              <a:avLst/>
            </a:prstGeom>
            <a:noFill/>
            <a:ln w="12700">
              <a:noFill/>
              <a:miter lim="800000"/>
              <a:headEnd type="none" w="sm" len="sm"/>
              <a:tailEnd type="none" w="sm" len="sm"/>
            </a:ln>
          </p:spPr>
          <p:txBody>
            <a:bodyPr>
              <a:spAutoFit/>
            </a:bodyPr>
            <a:lstStyle/>
            <a:p>
              <a:pPr algn="ctr" eaLnBrk="1" fontAlgn="auto" hangingPunct="1">
                <a:spcBef>
                  <a:spcPct val="50000"/>
                </a:spcBef>
                <a:spcAft>
                  <a:spcPts val="0"/>
                </a:spcAft>
                <a:defRPr/>
              </a:pPr>
              <a:r>
                <a:rPr lang="en-US" sz="1900" dirty="0">
                  <a:solidFill>
                    <a:schemeClr val="tx1">
                      <a:lumMod val="65000"/>
                      <a:lumOff val="35000"/>
                    </a:schemeClr>
                  </a:solidFill>
                  <a:effectLst>
                    <a:outerShdw blurRad="38100" dist="38100" dir="2700000" algn="tl">
                      <a:srgbClr val="000000">
                        <a:alpha val="43137"/>
                      </a:srgbClr>
                    </a:outerShdw>
                  </a:effectLst>
                  <a:latin typeface="Arial" charset="0"/>
                </a:rPr>
                <a:t>FAKULTET TEHNI</a:t>
              </a:r>
              <a:r>
                <a:rPr lang="sl-SI" sz="1900" dirty="0">
                  <a:solidFill>
                    <a:schemeClr val="tx1">
                      <a:lumMod val="65000"/>
                      <a:lumOff val="35000"/>
                    </a:schemeClr>
                  </a:solidFill>
                  <a:effectLst>
                    <a:outerShdw blurRad="38100" dist="38100" dir="2700000" algn="tl">
                      <a:srgbClr val="000000">
                        <a:alpha val="43137"/>
                      </a:srgbClr>
                    </a:outerShdw>
                  </a:effectLst>
                  <a:latin typeface="Arial" charset="0"/>
                </a:rPr>
                <a:t>ČKIH NAUKA</a:t>
              </a:r>
              <a:endParaRPr lang="en-GB" sz="1900" dirty="0">
                <a:solidFill>
                  <a:schemeClr val="tx1">
                    <a:lumMod val="65000"/>
                    <a:lumOff val="35000"/>
                  </a:schemeClr>
                </a:solidFill>
                <a:effectLst>
                  <a:outerShdw blurRad="38100" dist="38100" dir="2700000" algn="tl">
                    <a:srgbClr val="000000">
                      <a:alpha val="43137"/>
                    </a:srgbClr>
                  </a:outerShdw>
                </a:effectLst>
                <a:latin typeface="Arial" charset="0"/>
              </a:endParaRPr>
            </a:p>
          </p:txBody>
        </p:sp>
        <p:sp>
          <p:nvSpPr>
            <p:cNvPr id="5" name="Text Box 5">
              <a:extLst>
                <a:ext uri="{FF2B5EF4-FFF2-40B4-BE49-F238E27FC236}">
                  <a16:creationId xmlns:a16="http://schemas.microsoft.com/office/drawing/2014/main" id="{D6FE4F2C-1DBB-C977-8644-3EF7E21D54B7}"/>
                </a:ext>
              </a:extLst>
            </p:cNvPr>
            <p:cNvSpPr txBox="1">
              <a:spLocks noChangeArrowheads="1"/>
            </p:cNvSpPr>
            <p:nvPr/>
          </p:nvSpPr>
          <p:spPr bwMode="auto">
            <a:xfrm>
              <a:off x="1247" y="624"/>
              <a:ext cx="3266" cy="242"/>
            </a:xfrm>
            <a:prstGeom prst="rect">
              <a:avLst/>
            </a:prstGeom>
            <a:noFill/>
            <a:ln w="12700">
              <a:noFill/>
              <a:miter lim="800000"/>
              <a:headEnd type="none" w="sm" len="sm"/>
              <a:tailEnd type="none" w="sm" len="sm"/>
            </a:ln>
          </p:spPr>
          <p:txBody>
            <a:bodyPr>
              <a:spAutoFit/>
            </a:bodyPr>
            <a:lstStyle/>
            <a:p>
              <a:pPr algn="ctr" eaLnBrk="1" fontAlgn="auto" hangingPunct="1">
                <a:spcBef>
                  <a:spcPct val="50000"/>
                </a:spcBef>
                <a:spcAft>
                  <a:spcPts val="0"/>
                </a:spcAft>
                <a:defRPr/>
              </a:pPr>
              <a:r>
                <a:rPr lang="sl-SI" sz="1900" dirty="0">
                  <a:solidFill>
                    <a:schemeClr val="tx1">
                      <a:lumMod val="65000"/>
                      <a:lumOff val="35000"/>
                    </a:schemeClr>
                  </a:solidFill>
                  <a:effectLst>
                    <a:outerShdw blurRad="38100" dist="38100" dir="2700000" algn="tl">
                      <a:srgbClr val="000000">
                        <a:alpha val="43137"/>
                      </a:srgbClr>
                    </a:outerShdw>
                  </a:effectLst>
                  <a:latin typeface="Arial" charset="0"/>
                </a:rPr>
                <a:t>DEPARTMAN ZA PROIZVODNO MAŠINSTVO</a:t>
              </a:r>
              <a:endParaRPr lang="en-GB" sz="1900" dirty="0">
                <a:solidFill>
                  <a:schemeClr val="tx1">
                    <a:lumMod val="65000"/>
                    <a:lumOff val="35000"/>
                  </a:schemeClr>
                </a:solidFill>
                <a:effectLst>
                  <a:outerShdw blurRad="38100" dist="38100" dir="2700000" algn="tl">
                    <a:srgbClr val="000000">
                      <a:alpha val="43137"/>
                    </a:srgbClr>
                  </a:outerShdw>
                </a:effectLst>
                <a:latin typeface="Arial" charset="0"/>
              </a:endParaRPr>
            </a:p>
          </p:txBody>
        </p:sp>
        <p:sp>
          <p:nvSpPr>
            <p:cNvPr id="6" name="Text Box 6">
              <a:extLst>
                <a:ext uri="{FF2B5EF4-FFF2-40B4-BE49-F238E27FC236}">
                  <a16:creationId xmlns:a16="http://schemas.microsoft.com/office/drawing/2014/main" id="{490C7995-8277-5BA0-6CE1-0588CD4647B1}"/>
                </a:ext>
              </a:extLst>
            </p:cNvPr>
            <p:cNvSpPr txBox="1">
              <a:spLocks noChangeArrowheads="1"/>
            </p:cNvSpPr>
            <p:nvPr/>
          </p:nvSpPr>
          <p:spPr bwMode="auto">
            <a:xfrm>
              <a:off x="2112" y="816"/>
              <a:ext cx="1346" cy="242"/>
            </a:xfrm>
            <a:prstGeom prst="rect">
              <a:avLst/>
            </a:prstGeom>
            <a:noFill/>
            <a:ln w="12700">
              <a:noFill/>
              <a:miter lim="800000"/>
              <a:headEnd type="none" w="sm" len="sm"/>
              <a:tailEnd type="none" w="sm" len="sm"/>
            </a:ln>
          </p:spPr>
          <p:txBody>
            <a:bodyPr>
              <a:spAutoFit/>
            </a:bodyPr>
            <a:lstStyle/>
            <a:p>
              <a:pPr algn="ctr" eaLnBrk="1" fontAlgn="auto" hangingPunct="1">
                <a:spcBef>
                  <a:spcPct val="50000"/>
                </a:spcBef>
                <a:spcAft>
                  <a:spcPts val="0"/>
                </a:spcAft>
                <a:defRPr/>
              </a:pPr>
              <a:r>
                <a:rPr lang="sl-SI" sz="1900" dirty="0">
                  <a:solidFill>
                    <a:schemeClr val="tx1">
                      <a:lumMod val="65000"/>
                      <a:lumOff val="35000"/>
                    </a:schemeClr>
                  </a:solidFill>
                  <a:effectLst>
                    <a:outerShdw blurRad="38100" dist="38100" dir="2700000" algn="tl">
                      <a:srgbClr val="000000">
                        <a:alpha val="43137"/>
                      </a:srgbClr>
                    </a:outerShdw>
                  </a:effectLst>
                  <a:latin typeface="Arial" charset="0"/>
                </a:rPr>
                <a:t>Novi Sad</a:t>
              </a:r>
              <a:endParaRPr lang="en-GB" sz="1900" dirty="0">
                <a:solidFill>
                  <a:schemeClr val="tx1">
                    <a:lumMod val="65000"/>
                    <a:lumOff val="35000"/>
                  </a:schemeClr>
                </a:solidFill>
                <a:effectLst>
                  <a:outerShdw blurRad="38100" dist="38100" dir="2700000" algn="tl">
                    <a:srgbClr val="000000">
                      <a:alpha val="43137"/>
                    </a:srgbClr>
                  </a:outerShdw>
                </a:effectLst>
                <a:latin typeface="Arial" charset="0"/>
              </a:endParaRPr>
            </a:p>
          </p:txBody>
        </p:sp>
      </p:grpSp>
      <p:pic>
        <p:nvPicPr>
          <p:cNvPr id="4100" name="Picture 7" descr="FTNlogo">
            <a:extLst>
              <a:ext uri="{FF2B5EF4-FFF2-40B4-BE49-F238E27FC236}">
                <a16:creationId xmlns:a16="http://schemas.microsoft.com/office/drawing/2014/main" id="{D941C4D2-9856-09AD-2BE0-8BAE77654BED}"/>
              </a:ext>
            </a:extLst>
          </p:cNvPr>
          <p:cNvPicPr>
            <a:picLocks noChangeAspect="1" noChangeArrowheads="1"/>
          </p:cNvPicPr>
          <p:nvPr/>
        </p:nvPicPr>
        <p:blipFill>
          <a:blip r:embed="rId3">
            <a:clrChange>
              <a:clrFrom>
                <a:srgbClr val="F3C35D"/>
              </a:clrFrom>
              <a:clrTo>
                <a:srgbClr val="F3C35D">
                  <a:alpha val="0"/>
                </a:srgbClr>
              </a:clrTo>
            </a:clrChange>
            <a:extLst>
              <a:ext uri="{28A0092B-C50C-407E-A947-70E740481C1C}">
                <a14:useLocalDpi xmlns:a14="http://schemas.microsoft.com/office/drawing/2010/main" val="0"/>
              </a:ext>
            </a:extLst>
          </a:blip>
          <a:srcRect l="5229" t="5956" r="11111" b="4715"/>
          <a:stretch>
            <a:fillRect/>
          </a:stretch>
        </p:blipFill>
        <p:spPr bwMode="auto">
          <a:xfrm>
            <a:off x="304800" y="5334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DPMLogo_Boja">
            <a:extLst>
              <a:ext uri="{FF2B5EF4-FFF2-40B4-BE49-F238E27FC236}">
                <a16:creationId xmlns:a16="http://schemas.microsoft.com/office/drawing/2014/main" id="{D76C2AF4-EC78-B3BA-10CD-F65CAB4BF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404813"/>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7EE1F98-50BD-B6AB-F9D9-76BEA045B586}"/>
              </a:ext>
            </a:extLst>
          </p:cNvPr>
          <p:cNvSpPr/>
          <p:nvPr/>
        </p:nvSpPr>
        <p:spPr>
          <a:xfrm>
            <a:off x="3810000" y="5867400"/>
            <a:ext cx="1676400" cy="369888"/>
          </a:xfrm>
          <a:prstGeom prst="rect">
            <a:avLst/>
          </a:prstGeom>
        </p:spPr>
        <p:txBody>
          <a:bodyPr>
            <a:spAutoFit/>
          </a:bodyPr>
          <a:lstStyle/>
          <a:p>
            <a:pPr algn="ctr" eaLnBrk="1" fontAlgn="auto" hangingPunct="1">
              <a:spcBef>
                <a:spcPct val="50000"/>
              </a:spcBef>
              <a:spcAft>
                <a:spcPts val="0"/>
              </a:spcAft>
              <a:defRPr/>
            </a:pPr>
            <a:r>
              <a:rPr lang="sr-Latn-RS">
                <a:solidFill>
                  <a:srgbClr val="FF0000"/>
                </a:solidFill>
                <a:effectLst>
                  <a:outerShdw blurRad="38100" dist="38100" dir="2700000" algn="tl">
                    <a:srgbClr val="000000">
                      <a:alpha val="43137"/>
                    </a:srgbClr>
                  </a:outerShdw>
                </a:effectLst>
                <a:latin typeface="Arial" charset="0"/>
              </a:rPr>
              <a:t>30.05.2022</a:t>
            </a:r>
            <a:r>
              <a:rPr lang="en-GB">
                <a:solidFill>
                  <a:srgbClr val="FF0000"/>
                </a:solidFill>
                <a:effectLst>
                  <a:outerShdw blurRad="38100" dist="38100" dir="2700000" algn="tl">
                    <a:srgbClr val="000000">
                      <a:alpha val="43137"/>
                    </a:srgbClr>
                  </a:outerShdw>
                </a:effectLst>
                <a:latin typeface="Arial" charset="0"/>
              </a:rPr>
              <a:t>.</a:t>
            </a:r>
            <a:endParaRPr lang="en-GB" dirty="0">
              <a:solidFill>
                <a:srgbClr val="FF0000"/>
              </a:solidFill>
              <a:effectLst>
                <a:outerShdw blurRad="38100" dist="38100" dir="2700000" algn="tl">
                  <a:srgbClr val="000000">
                    <a:alpha val="43137"/>
                  </a:srgbClr>
                </a:outerShdw>
              </a:effectLst>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F76444-00BB-B549-275D-B45BC474EA29}"/>
              </a:ext>
            </a:extLst>
          </p:cNvPr>
          <p:cNvSpPr/>
          <p:nvPr/>
        </p:nvSpPr>
        <p:spPr>
          <a:xfrm>
            <a:off x="650875" y="1524000"/>
            <a:ext cx="8188325" cy="1862138"/>
          </a:xfrm>
          <a:prstGeom prst="rect">
            <a:avLst/>
          </a:prstGeom>
        </p:spPr>
        <p:txBody>
          <a:bodyPr>
            <a:spAutoFit/>
          </a:bodyPr>
          <a:lstStyle/>
          <a:p>
            <a:pPr eaLnBrk="1" fontAlgn="auto" hangingPunct="1">
              <a:spcBef>
                <a:spcPts val="0"/>
              </a:spcBef>
              <a:spcAft>
                <a:spcPts val="0"/>
              </a:spcAft>
              <a:buClr>
                <a:srgbClr val="FF0000"/>
              </a:buClr>
              <a:buFont typeface="Wingdings" pitchFamily="2" charset="2"/>
              <a:buChar char="ü"/>
              <a:defRPr/>
            </a:pPr>
            <a:r>
              <a:rPr lang="sr-Latn-CS" sz="2300" dirty="0">
                <a:solidFill>
                  <a:schemeClr val="tx1">
                    <a:lumMod val="65000"/>
                    <a:lumOff val="35000"/>
                  </a:schemeClr>
                </a:solidFill>
                <a:effectLst>
                  <a:outerShdw blurRad="38100" dist="38100" dir="2700000" algn="tl">
                    <a:srgbClr val="000000">
                      <a:alpha val="43137"/>
                    </a:srgbClr>
                  </a:outerShdw>
                </a:effectLst>
                <a:cs typeface="Arial" pitchFamily="34" charset="0"/>
              </a:rPr>
              <a:t> Doktorske studije:</a:t>
            </a:r>
          </a:p>
          <a:p>
            <a:pPr eaLnBrk="1" fontAlgn="auto" hangingPunct="1">
              <a:spcBef>
                <a:spcPts val="0"/>
              </a:spcBef>
              <a:spcAft>
                <a:spcPts val="0"/>
              </a:spcAft>
              <a:buClr>
                <a:srgbClr val="FF0000"/>
              </a:buClr>
              <a:defRPr/>
            </a:pPr>
            <a:endParaRPr lang="sr-Latn-CS" sz="2300" dirty="0">
              <a:solidFill>
                <a:schemeClr val="tx1">
                  <a:lumMod val="65000"/>
                  <a:lumOff val="35000"/>
                </a:schemeClr>
              </a:solidFill>
              <a:effectLst>
                <a:outerShdw blurRad="38100" dist="38100" dir="2700000" algn="tl">
                  <a:srgbClr val="000000">
                    <a:alpha val="43137"/>
                  </a:srgbClr>
                </a:outerShdw>
              </a:effectLst>
              <a:cs typeface="Arial" pitchFamily="34" charset="0"/>
            </a:endParaRPr>
          </a:p>
          <a:p>
            <a:pPr eaLnBrk="1" fontAlgn="auto" hangingPunct="1">
              <a:spcBef>
                <a:spcPts val="0"/>
              </a:spcBef>
              <a:spcAft>
                <a:spcPts val="0"/>
              </a:spcAft>
              <a:buClr>
                <a:srgbClr val="FF0000"/>
              </a:buClr>
              <a:defRPr/>
            </a:pPr>
            <a:r>
              <a:rPr lang="sr-Latn-CS" sz="2300" dirty="0">
                <a:solidFill>
                  <a:schemeClr val="tx1">
                    <a:lumMod val="65000"/>
                    <a:lumOff val="35000"/>
                  </a:schemeClr>
                </a:solidFill>
                <a:effectLst>
                  <a:outerShdw blurRad="38100" dist="38100" dir="2700000" algn="tl">
                    <a:srgbClr val="000000">
                      <a:alpha val="43137"/>
                    </a:srgbClr>
                  </a:outerShdw>
                </a:effectLst>
                <a:cs typeface="Arial" pitchFamily="34" charset="0"/>
              </a:rPr>
              <a:t>	- Stipendije</a:t>
            </a:r>
          </a:p>
          <a:p>
            <a:pPr eaLnBrk="1" fontAlgn="auto" hangingPunct="1">
              <a:spcBef>
                <a:spcPts val="0"/>
              </a:spcBef>
              <a:spcAft>
                <a:spcPts val="0"/>
              </a:spcAft>
              <a:buClr>
                <a:srgbClr val="FF0000"/>
              </a:buClr>
              <a:defRPr/>
            </a:pPr>
            <a:r>
              <a:rPr lang="sr-Latn-CS" sz="2300" dirty="0">
                <a:solidFill>
                  <a:schemeClr val="tx1">
                    <a:lumMod val="65000"/>
                    <a:lumOff val="35000"/>
                  </a:schemeClr>
                </a:solidFill>
                <a:effectLst>
                  <a:outerShdw blurRad="38100" dist="38100" dir="2700000" algn="tl">
                    <a:srgbClr val="000000">
                      <a:alpha val="43137"/>
                    </a:srgbClr>
                  </a:outerShdw>
                </a:effectLst>
                <a:cs typeface="Arial" pitchFamily="34" charset="0"/>
              </a:rPr>
              <a:t>	- Naučno-istraživački projekti</a:t>
            </a:r>
          </a:p>
          <a:p>
            <a:pPr eaLnBrk="1" fontAlgn="auto" hangingPunct="1">
              <a:spcBef>
                <a:spcPts val="0"/>
              </a:spcBef>
              <a:spcAft>
                <a:spcPts val="0"/>
              </a:spcAft>
              <a:buClr>
                <a:srgbClr val="FF0000"/>
              </a:buClr>
              <a:defRPr/>
            </a:pPr>
            <a:r>
              <a:rPr lang="sr-Latn-CS" sz="2300" dirty="0">
                <a:solidFill>
                  <a:schemeClr val="tx1">
                    <a:lumMod val="65000"/>
                    <a:lumOff val="35000"/>
                  </a:schemeClr>
                </a:solidFill>
                <a:effectLst>
                  <a:outerShdw blurRad="38100" dist="38100" dir="2700000" algn="tl">
                    <a:srgbClr val="000000">
                      <a:alpha val="43137"/>
                    </a:srgbClr>
                  </a:outerShdw>
                </a:effectLst>
                <a:cs typeface="Arial" pitchFamily="34" charset="0"/>
              </a:rPr>
              <a:t>	- ERASMUS+ program razmene studenata</a:t>
            </a:r>
            <a:endParaRPr lang="en-US" sz="2300" dirty="0">
              <a:solidFill>
                <a:schemeClr val="tx1">
                  <a:lumMod val="65000"/>
                  <a:lumOff val="35000"/>
                </a:schemeClr>
              </a:solidFill>
              <a:effectLst>
                <a:outerShdw blurRad="38100" dist="38100" dir="2700000" algn="tl">
                  <a:srgbClr val="000000">
                    <a:alpha val="43137"/>
                  </a:srgbClr>
                </a:outerShdw>
              </a:effectLst>
              <a:cs typeface="Arial" pitchFamily="34" charset="0"/>
            </a:endParaRPr>
          </a:p>
        </p:txBody>
      </p:sp>
      <p:sp>
        <p:nvSpPr>
          <p:cNvPr id="3" name="Rectangle 2">
            <a:extLst>
              <a:ext uri="{FF2B5EF4-FFF2-40B4-BE49-F238E27FC236}">
                <a16:creationId xmlns:a16="http://schemas.microsoft.com/office/drawing/2014/main" id="{64AE0D39-F4B3-CF76-9B8D-AA4E42F8B201}"/>
              </a:ext>
            </a:extLst>
          </p:cNvPr>
          <p:cNvSpPr/>
          <p:nvPr/>
        </p:nvSpPr>
        <p:spPr>
          <a:xfrm>
            <a:off x="879475" y="609600"/>
            <a:ext cx="4530725" cy="477838"/>
          </a:xfrm>
          <a:prstGeom prst="rect">
            <a:avLst/>
          </a:prstGeom>
        </p:spPr>
        <p:txBody>
          <a:bodyPr wrap="none">
            <a:spAutoFit/>
          </a:bodyPr>
          <a:lstStyle/>
          <a:p>
            <a:pPr algn="ctr" eaLnBrk="1" fontAlgn="auto" hangingPunct="1">
              <a:spcBef>
                <a:spcPts val="0"/>
              </a:spcBef>
              <a:spcAft>
                <a:spcPts val="0"/>
              </a:spcAft>
              <a:defRPr/>
            </a:pPr>
            <a:r>
              <a:rPr lang="sr-Latn-CS" sz="2500" b="1" dirty="0">
                <a:solidFill>
                  <a:srgbClr val="FF0000"/>
                </a:solidFill>
                <a:effectLst>
                  <a:outerShdw blurRad="38100" dist="38100" dir="2700000" algn="tl">
                    <a:srgbClr val="000000">
                      <a:alpha val="43137"/>
                    </a:srgbClr>
                  </a:outerShdw>
                </a:effectLst>
                <a:cs typeface="Arial" pitchFamily="34" charset="0"/>
              </a:rPr>
              <a:t>Mogućnosti za usavršavanje</a:t>
            </a:r>
            <a:endParaRPr lang="en-US" sz="2500" b="1" dirty="0">
              <a:solidFill>
                <a:srgbClr val="FF0000"/>
              </a:solidFill>
              <a:effectLst>
                <a:outerShdw blurRad="38100" dist="38100" dir="2700000" algn="tl">
                  <a:srgbClr val="000000">
                    <a:alpha val="43137"/>
                  </a:srgbClr>
                </a:outerShdw>
              </a:effectLst>
              <a:cs typeface="Arial" pitchFamily="34" charset="0"/>
            </a:endParaRPr>
          </a:p>
        </p:txBody>
      </p:sp>
      <p:pic>
        <p:nvPicPr>
          <p:cNvPr id="24580" name="Picture 4" descr="E:\D\Igor\IPM\DPM flajer\grief-and-college-students.jpg">
            <a:extLst>
              <a:ext uri="{FF2B5EF4-FFF2-40B4-BE49-F238E27FC236}">
                <a16:creationId xmlns:a16="http://schemas.microsoft.com/office/drawing/2014/main" id="{DBC17AB0-21EA-A65A-A555-A1C1BB991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1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E:\D\Igor\IPM\DPM flajer\Hero_Internships_690x294.jpg">
            <a:extLst>
              <a:ext uri="{FF2B5EF4-FFF2-40B4-BE49-F238E27FC236}">
                <a16:creationId xmlns:a16="http://schemas.microsoft.com/office/drawing/2014/main" id="{F309A076-4D28-FB33-3A03-E07B0434D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4038600"/>
            <a:ext cx="33972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E:\D\Igor\IPM\DPM flajer\student_admiss2.jpg">
            <a:extLst>
              <a:ext uri="{FF2B5EF4-FFF2-40B4-BE49-F238E27FC236}">
                <a16:creationId xmlns:a16="http://schemas.microsoft.com/office/drawing/2014/main" id="{4EDFEA4E-6F0B-97AE-E603-289312F8FD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275" y="228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6" descr="E:\D\Igor\IPM\DPM flajer\virtual-reality2.jpg">
            <a:extLst>
              <a:ext uri="{FF2B5EF4-FFF2-40B4-BE49-F238E27FC236}">
                <a16:creationId xmlns:a16="http://schemas.microsoft.com/office/drawing/2014/main" id="{05A7C33A-60F4-0484-6840-3539C9B44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67" t="3751" r="14166" b="5000"/>
          <a:stretch>
            <a:fillRect/>
          </a:stretch>
        </p:blipFill>
        <p:spPr bwMode="auto">
          <a:xfrm>
            <a:off x="76200" y="3352800"/>
            <a:ext cx="27432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C:\Documents and Settings\administrator\My Documents\My Pictures\sawanim.gif">
            <a:extLst>
              <a:ext uri="{FF2B5EF4-FFF2-40B4-BE49-F238E27FC236}">
                <a16:creationId xmlns:a16="http://schemas.microsoft.com/office/drawing/2014/main" id="{BFF36E4F-8BD0-B4DC-E5D4-66997BC539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585788"/>
            <a:ext cx="424180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58CD301-BCDF-DF82-DFF9-B8C58B48D214}"/>
              </a:ext>
            </a:extLst>
          </p:cNvPr>
          <p:cNvSpPr/>
          <p:nvPr/>
        </p:nvSpPr>
        <p:spPr>
          <a:xfrm>
            <a:off x="533400" y="55563"/>
            <a:ext cx="8001000" cy="477837"/>
          </a:xfrm>
          <a:prstGeom prst="rect">
            <a:avLst/>
          </a:prstGeom>
        </p:spPr>
        <p:txBody>
          <a:bodyPr>
            <a:spAutoFit/>
          </a:bodyPr>
          <a:lstStyle/>
          <a:p>
            <a:pPr algn="ctr" eaLnBrk="1" fontAlgn="auto" hangingPunct="1">
              <a:spcBef>
                <a:spcPts val="0"/>
              </a:spcBef>
              <a:spcAft>
                <a:spcPts val="0"/>
              </a:spcAft>
              <a:defRPr/>
            </a:pPr>
            <a:r>
              <a:rPr lang="sr-Latn-CS" sz="2500" b="1" dirty="0">
                <a:solidFill>
                  <a:srgbClr val="FF0000"/>
                </a:solidFill>
                <a:effectLst>
                  <a:outerShdw blurRad="38100" dist="38100" dir="2700000" algn="tl">
                    <a:srgbClr val="000000">
                      <a:alpha val="43137"/>
                    </a:srgbClr>
                  </a:outerShdw>
                </a:effectLst>
                <a:latin typeface="Calibri" pitchFamily="34" charset="0"/>
              </a:rPr>
              <a:t>PROJEKTOVANJE (DIZAJN) I REDIZAJN PROIZVODA</a:t>
            </a:r>
          </a:p>
        </p:txBody>
      </p:sp>
      <p:sp>
        <p:nvSpPr>
          <p:cNvPr id="3" name="Title 1">
            <a:extLst>
              <a:ext uri="{FF2B5EF4-FFF2-40B4-BE49-F238E27FC236}">
                <a16:creationId xmlns:a16="http://schemas.microsoft.com/office/drawing/2014/main" id="{103F83E8-B143-6F3B-47D5-99BC21589D22}"/>
              </a:ext>
            </a:extLst>
          </p:cNvPr>
          <p:cNvSpPr txBox="1">
            <a:spLocks/>
          </p:cNvSpPr>
          <p:nvPr/>
        </p:nvSpPr>
        <p:spPr bwMode="auto">
          <a:xfrm>
            <a:off x="3200400" y="838200"/>
            <a:ext cx="990600" cy="431800"/>
          </a:xfrm>
          <a:prstGeom prst="rect">
            <a:avLst/>
          </a:prstGeom>
          <a:noFill/>
          <a:ln>
            <a:miter lim="800000"/>
            <a:headEnd/>
            <a:tailEnd/>
          </a:ln>
        </p:spPr>
        <p:txBody>
          <a:bodyPr anchor="ctr">
            <a:normAutofit/>
          </a:bodyPr>
          <a:lstStyle/>
          <a:p>
            <a:pPr algn="ctr" eaLnBrk="1" fontAlgn="auto" hangingPunct="1">
              <a:spcAft>
                <a:spcPts val="0"/>
              </a:spcAft>
              <a:defRPr/>
            </a:pPr>
            <a:r>
              <a:rPr lang="sr-Latn-CS" dirty="0">
                <a:solidFill>
                  <a:schemeClr val="bg1"/>
                </a:solidFill>
                <a:latin typeface="+mj-lt"/>
                <a:ea typeface="+mj-ea"/>
                <a:cs typeface="+mj-cs"/>
              </a:rPr>
              <a:t>CAD</a:t>
            </a:r>
            <a:endParaRPr lang="en-US" dirty="0">
              <a:solidFill>
                <a:schemeClr val="bg1"/>
              </a:solidFill>
              <a:latin typeface="+mj-lt"/>
              <a:ea typeface="+mj-ea"/>
              <a:cs typeface="+mj-cs"/>
            </a:endParaRPr>
          </a:p>
        </p:txBody>
      </p:sp>
      <p:sp>
        <p:nvSpPr>
          <p:cNvPr id="10246" name="Title 1">
            <a:extLst>
              <a:ext uri="{FF2B5EF4-FFF2-40B4-BE49-F238E27FC236}">
                <a16:creationId xmlns:a16="http://schemas.microsoft.com/office/drawing/2014/main" id="{591E14BE-87D9-FF46-DC4E-0A55466545EA}"/>
              </a:ext>
            </a:extLst>
          </p:cNvPr>
          <p:cNvSpPr>
            <a:spLocks/>
          </p:cNvSpPr>
          <p:nvPr/>
        </p:nvSpPr>
        <p:spPr bwMode="auto">
          <a:xfrm>
            <a:off x="4495800" y="3925888"/>
            <a:ext cx="44958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r-Latn-CS" altLang="sr-Latn-RS" sz="1800">
                <a:solidFill>
                  <a:srgbClr val="00B0F0"/>
                </a:solidFill>
              </a:rPr>
              <a:t>Računarom podržane inženjerske analize-CAE</a:t>
            </a:r>
            <a:endParaRPr lang="en-US" altLang="sr-Latn-RS" sz="1800">
              <a:solidFill>
                <a:srgbClr val="00B0F0"/>
              </a:solidFill>
            </a:endParaRPr>
          </a:p>
        </p:txBody>
      </p:sp>
      <p:sp>
        <p:nvSpPr>
          <p:cNvPr id="9" name="Title 1">
            <a:extLst>
              <a:ext uri="{FF2B5EF4-FFF2-40B4-BE49-F238E27FC236}">
                <a16:creationId xmlns:a16="http://schemas.microsoft.com/office/drawing/2014/main" id="{EBE0DFE9-AF75-935E-8FC4-20AC9004D53B}"/>
              </a:ext>
            </a:extLst>
          </p:cNvPr>
          <p:cNvSpPr txBox="1">
            <a:spLocks/>
          </p:cNvSpPr>
          <p:nvPr/>
        </p:nvSpPr>
        <p:spPr bwMode="auto">
          <a:xfrm>
            <a:off x="381000" y="5486400"/>
            <a:ext cx="2057400" cy="990600"/>
          </a:xfrm>
          <a:prstGeom prst="rect">
            <a:avLst/>
          </a:prstGeom>
          <a:noFill/>
          <a:ln>
            <a:miter lim="800000"/>
            <a:headEnd/>
            <a:tailEnd/>
          </a:ln>
        </p:spPr>
        <p:txBody>
          <a:bodyPr anchor="ctr"/>
          <a:lstStyle/>
          <a:p>
            <a:pPr algn="r" eaLnBrk="1" fontAlgn="auto" hangingPunct="1">
              <a:spcAft>
                <a:spcPts val="0"/>
              </a:spcAft>
              <a:defRPr/>
            </a:pPr>
            <a:r>
              <a:rPr lang="sr-Latn-CS" sz="1900" dirty="0">
                <a:solidFill>
                  <a:srgbClr val="FF0000"/>
                </a:solidFill>
                <a:latin typeface="+mj-lt"/>
                <a:ea typeface="+mj-ea"/>
                <a:cs typeface="+mj-cs"/>
              </a:rPr>
              <a:t>Virtuelno projektovanje</a:t>
            </a:r>
          </a:p>
          <a:p>
            <a:pPr algn="r" eaLnBrk="1" fontAlgn="auto" hangingPunct="1">
              <a:spcAft>
                <a:spcPts val="0"/>
              </a:spcAft>
              <a:defRPr/>
            </a:pPr>
            <a:r>
              <a:rPr lang="sr-Latn-CS" sz="1900" dirty="0">
                <a:solidFill>
                  <a:srgbClr val="FF0000"/>
                </a:solidFill>
                <a:latin typeface="+mj-lt"/>
                <a:ea typeface="+mj-ea"/>
                <a:cs typeface="+mj-cs"/>
              </a:rPr>
              <a:t>proizvoda</a:t>
            </a:r>
            <a:endParaRPr lang="en-US" sz="1900" dirty="0">
              <a:solidFill>
                <a:srgbClr val="FF0000"/>
              </a:solidFill>
              <a:latin typeface="+mj-lt"/>
              <a:ea typeface="+mj-ea"/>
              <a:cs typeface="+mj-cs"/>
            </a:endParaRPr>
          </a:p>
        </p:txBody>
      </p:sp>
      <p:pic>
        <p:nvPicPr>
          <p:cNvPr id="11" name="3ddigit.avi">
            <a:hlinkClick r:id="" action="ppaction://media"/>
            <a:extLst>
              <a:ext uri="{FF2B5EF4-FFF2-40B4-BE49-F238E27FC236}">
                <a16:creationId xmlns:a16="http://schemas.microsoft.com/office/drawing/2014/main" id="{248FD4A8-4EB8-7268-F73B-27D0C3D942CD}"/>
              </a:ext>
            </a:extLst>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4572000" y="6096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B53CA0AF-2CBD-A293-C8BD-A56F7C2A2A00}"/>
              </a:ext>
            </a:extLst>
          </p:cNvPr>
          <p:cNvSpPr txBox="1">
            <a:spLocks/>
          </p:cNvSpPr>
          <p:nvPr/>
        </p:nvSpPr>
        <p:spPr bwMode="auto">
          <a:xfrm>
            <a:off x="7467600" y="609600"/>
            <a:ext cx="1447800" cy="762000"/>
          </a:xfrm>
          <a:prstGeom prst="rect">
            <a:avLst/>
          </a:prstGeom>
          <a:noFill/>
          <a:ln>
            <a:miter lim="800000"/>
            <a:headEnd/>
            <a:tailEnd/>
          </a:ln>
        </p:spPr>
        <p:txBody>
          <a:bodyPr anchor="ctr">
            <a:normAutofit/>
          </a:bodyPr>
          <a:lstStyle/>
          <a:p>
            <a:pPr algn="ctr" eaLnBrk="1" fontAlgn="auto" hangingPunct="1">
              <a:spcAft>
                <a:spcPts val="0"/>
              </a:spcAft>
              <a:defRPr/>
            </a:pPr>
            <a:r>
              <a:rPr lang="sr-Latn-CS" dirty="0">
                <a:solidFill>
                  <a:schemeClr val="bg1"/>
                </a:solidFill>
                <a:latin typeface="+mj-lt"/>
                <a:ea typeface="+mj-ea"/>
                <a:cs typeface="+mj-cs"/>
              </a:rPr>
              <a:t>Reverzibilno inženjerstvo</a:t>
            </a:r>
            <a:endParaRPr lang="en-US" dirty="0">
              <a:solidFill>
                <a:schemeClr val="bg1"/>
              </a:solidFill>
              <a:latin typeface="+mj-lt"/>
              <a:ea typeface="+mj-ea"/>
              <a:cs typeface="+mj-cs"/>
            </a:endParaRPr>
          </a:p>
        </p:txBody>
      </p:sp>
      <p:pic>
        <p:nvPicPr>
          <p:cNvPr id="10250" name="Picture 15" descr="E:\D\Igor\IPM\DPM flajer\virtual-reality3.jpg">
            <a:extLst>
              <a:ext uri="{FF2B5EF4-FFF2-40B4-BE49-F238E27FC236}">
                <a16:creationId xmlns:a16="http://schemas.microsoft.com/office/drawing/2014/main" id="{0A6E1601-D86F-D315-B69A-B2B694568F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8725" y="4419600"/>
            <a:ext cx="2759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8" descr="E:\D\Igor\IPM\DPM flajer\pumpe_fem.gif">
            <a:extLst>
              <a:ext uri="{FF2B5EF4-FFF2-40B4-BE49-F238E27FC236}">
                <a16:creationId xmlns:a16="http://schemas.microsoft.com/office/drawing/2014/main" id="{1F996A65-4168-6005-857B-A67F8D8DDC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419600"/>
            <a:ext cx="23336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15C73A-1275-DCE9-FBCE-ADA51D7C8473}"/>
              </a:ext>
            </a:extLst>
          </p:cNvPr>
          <p:cNvSpPr/>
          <p:nvPr/>
        </p:nvSpPr>
        <p:spPr>
          <a:xfrm>
            <a:off x="0" y="55563"/>
            <a:ext cx="9144000" cy="477837"/>
          </a:xfrm>
          <a:prstGeom prst="rect">
            <a:avLst/>
          </a:prstGeom>
        </p:spPr>
        <p:txBody>
          <a:bodyPr>
            <a:spAutoFit/>
          </a:bodyPr>
          <a:lstStyle/>
          <a:p>
            <a:pPr algn="ctr" eaLnBrk="1" fontAlgn="auto" hangingPunct="1">
              <a:spcBef>
                <a:spcPts val="0"/>
              </a:spcBef>
              <a:spcAft>
                <a:spcPts val="0"/>
              </a:spcAft>
              <a:defRPr/>
            </a:pPr>
            <a:r>
              <a:rPr lang="en-US" sz="2500" b="1" dirty="0" err="1">
                <a:solidFill>
                  <a:srgbClr val="FF0000"/>
                </a:solidFill>
                <a:effectLst>
                  <a:outerShdw blurRad="38100" dist="38100" dir="2700000" algn="tl">
                    <a:srgbClr val="000000">
                      <a:alpha val="43137"/>
                    </a:srgbClr>
                  </a:outerShdw>
                </a:effectLst>
                <a:latin typeface="Calibri" pitchFamily="34" charset="0"/>
              </a:rPr>
              <a:t>Savr</a:t>
            </a:r>
            <a:r>
              <a:rPr lang="sr-Latn-RS" sz="2500" b="1" dirty="0">
                <a:solidFill>
                  <a:srgbClr val="FF0000"/>
                </a:solidFill>
                <a:effectLst>
                  <a:outerShdw blurRad="38100" dist="38100" dir="2700000" algn="tl">
                    <a:srgbClr val="000000">
                      <a:alpha val="43137"/>
                    </a:srgbClr>
                  </a:outerShdw>
                </a:effectLst>
                <a:latin typeface="Calibri" pitchFamily="34" charset="0"/>
              </a:rPr>
              <a:t>e</a:t>
            </a:r>
            <a:r>
              <a:rPr lang="en-US" sz="2500" b="1" dirty="0" err="1">
                <a:solidFill>
                  <a:srgbClr val="FF0000"/>
                </a:solidFill>
                <a:effectLst>
                  <a:outerShdw blurRad="38100" dist="38100" dir="2700000" algn="tl">
                    <a:srgbClr val="000000">
                      <a:alpha val="43137"/>
                    </a:srgbClr>
                  </a:outerShdw>
                </a:effectLst>
                <a:latin typeface="Calibri" pitchFamily="34" charset="0"/>
              </a:rPr>
              <a:t>mene</a:t>
            </a:r>
            <a:r>
              <a:rPr lang="en-US" sz="2500" b="1" dirty="0">
                <a:solidFill>
                  <a:srgbClr val="FF0000"/>
                </a:solidFill>
                <a:effectLst>
                  <a:outerShdw blurRad="38100" dist="38100" dir="2700000" algn="tl">
                    <a:srgbClr val="000000">
                      <a:alpha val="43137"/>
                    </a:srgbClr>
                  </a:outerShdw>
                </a:effectLst>
                <a:latin typeface="Calibri" pitchFamily="34" charset="0"/>
              </a:rPr>
              <a:t> </a:t>
            </a:r>
            <a:r>
              <a:rPr lang="sr-Latn-CS" sz="2500" b="1" dirty="0">
                <a:solidFill>
                  <a:srgbClr val="FF0000"/>
                </a:solidFill>
                <a:effectLst>
                  <a:outerShdw blurRad="38100" dist="38100" dir="2700000" algn="tl">
                    <a:srgbClr val="000000">
                      <a:alpha val="43137"/>
                    </a:srgbClr>
                  </a:outerShdw>
                </a:effectLst>
                <a:latin typeface="Calibri" pitchFamily="34" charset="0"/>
              </a:rPr>
              <a:t>tehnologije obrade skidanjem materijala</a:t>
            </a:r>
            <a:endParaRPr lang="en-US" sz="2500" dirty="0">
              <a:effectLst>
                <a:outerShdw blurRad="38100" dist="38100" dir="2700000" algn="tl">
                  <a:srgbClr val="000000">
                    <a:alpha val="43137"/>
                  </a:srgbClr>
                </a:outerShdw>
              </a:effectLst>
              <a:latin typeface="+mn-lt"/>
            </a:endParaRPr>
          </a:p>
        </p:txBody>
      </p:sp>
      <p:pic>
        <p:nvPicPr>
          <p:cNvPr id="12291" name="Picture 4" descr="http://hardingeus.com/usr/images/hardturning/Hard_Turn_Scan.jpg">
            <a:extLst>
              <a:ext uri="{FF2B5EF4-FFF2-40B4-BE49-F238E27FC236}">
                <a16:creationId xmlns:a16="http://schemas.microsoft.com/office/drawing/2014/main" id="{73ACCD9B-5D10-19F4-2B2C-0CEA739AD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2971800" cy="3163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8">
            <a:extLst>
              <a:ext uri="{FF2B5EF4-FFF2-40B4-BE49-F238E27FC236}">
                <a16:creationId xmlns:a16="http://schemas.microsoft.com/office/drawing/2014/main" id="{404DB9B8-C489-4A18-A221-3B8DA0544DCF}"/>
              </a:ext>
            </a:extLst>
          </p:cNvPr>
          <p:cNvSpPr>
            <a:spLocks noChangeArrowheads="1"/>
          </p:cNvSpPr>
          <p:nvPr/>
        </p:nvSpPr>
        <p:spPr bwMode="auto">
          <a:xfrm>
            <a:off x="-76200" y="609600"/>
            <a:ext cx="316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sr-Latn-RS" sz="1800" b="1">
                <a:solidFill>
                  <a:srgbClr val="FFFF00"/>
                </a:solidFill>
              </a:rPr>
              <a:t>Visokobrzinske</a:t>
            </a:r>
            <a:r>
              <a:rPr lang="sr-Latn-CS" altLang="sr-Latn-RS" sz="1800" b="1">
                <a:solidFill>
                  <a:srgbClr val="FFFF00"/>
                </a:solidFill>
              </a:rPr>
              <a:t> </a:t>
            </a:r>
            <a:r>
              <a:rPr lang="en-US" altLang="sr-Latn-RS" sz="1800" b="1">
                <a:solidFill>
                  <a:srgbClr val="FFFF00"/>
                </a:solidFill>
              </a:rPr>
              <a:t> </a:t>
            </a:r>
            <a:r>
              <a:rPr lang="sr-Latn-CS" altLang="sr-Latn-RS" sz="1800" b="1">
                <a:solidFill>
                  <a:srgbClr val="FFFF00"/>
                </a:solidFill>
              </a:rPr>
              <a:t>i </a:t>
            </a:r>
            <a:r>
              <a:rPr lang="en-US" altLang="sr-Latn-RS" sz="1800" b="1">
                <a:solidFill>
                  <a:srgbClr val="FFFF00"/>
                </a:solidFill>
              </a:rPr>
              <a:t> tvrde obrade </a:t>
            </a:r>
          </a:p>
        </p:txBody>
      </p:sp>
      <p:pic>
        <p:nvPicPr>
          <p:cNvPr id="12293" name="Picture 6">
            <a:extLst>
              <a:ext uri="{FF2B5EF4-FFF2-40B4-BE49-F238E27FC236}">
                <a16:creationId xmlns:a16="http://schemas.microsoft.com/office/drawing/2014/main" id="{86748AEF-DE4C-9C88-3ED5-F1C5F1CE3805}"/>
              </a:ext>
            </a:extLst>
          </p:cNvPr>
          <p:cNvPicPr>
            <a:picLocks noChangeAspect="1" noChangeArrowheads="1"/>
          </p:cNvPicPr>
          <p:nvPr/>
        </p:nvPicPr>
        <p:blipFill>
          <a:blip r:embed="rId4">
            <a:lum contrast="20000"/>
            <a:extLst>
              <a:ext uri="{28A0092B-C50C-407E-A947-70E740481C1C}">
                <a14:useLocalDpi xmlns:a14="http://schemas.microsoft.com/office/drawing/2010/main" val="0"/>
              </a:ext>
            </a:extLst>
          </a:blip>
          <a:srcRect b="-1784"/>
          <a:stretch>
            <a:fillRect/>
          </a:stretch>
        </p:blipFill>
        <p:spPr bwMode="auto">
          <a:xfrm>
            <a:off x="3124200" y="498475"/>
            <a:ext cx="594042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a:extLst>
              <a:ext uri="{FF2B5EF4-FFF2-40B4-BE49-F238E27FC236}">
                <a16:creationId xmlns:a16="http://schemas.microsoft.com/office/drawing/2014/main" id="{3CCFE8B2-91B7-EDEF-1807-A045A2A3FBAD}"/>
              </a:ext>
            </a:extLst>
          </p:cNvPr>
          <p:cNvPicPr>
            <a:picLocks noChangeAspect="1" noChangeArrowheads="1"/>
          </p:cNvPicPr>
          <p:nvPr/>
        </p:nvPicPr>
        <p:blipFill>
          <a:blip r:embed="rId5">
            <a:lum bright="-20000" contrast="20000"/>
            <a:extLst>
              <a:ext uri="{28A0092B-C50C-407E-A947-70E740481C1C}">
                <a14:useLocalDpi xmlns:a14="http://schemas.microsoft.com/office/drawing/2010/main" val="0"/>
              </a:ext>
            </a:extLst>
          </a:blip>
          <a:srcRect t="1234" b="-1056"/>
          <a:stretch>
            <a:fillRect/>
          </a:stretch>
        </p:blipFill>
        <p:spPr bwMode="auto">
          <a:xfrm>
            <a:off x="2971800" y="3455988"/>
            <a:ext cx="44196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a:extLst>
              <a:ext uri="{FF2B5EF4-FFF2-40B4-BE49-F238E27FC236}">
                <a16:creationId xmlns:a16="http://schemas.microsoft.com/office/drawing/2014/main" id="{73480ADE-EC6C-1219-5B3B-03EA9C34FC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606" t="2495" r="1979" b="9563"/>
          <a:stretch>
            <a:fillRect/>
          </a:stretch>
        </p:blipFill>
        <p:spPr bwMode="auto">
          <a:xfrm>
            <a:off x="6858000" y="5014913"/>
            <a:ext cx="2286000" cy="18430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2" descr="Primer simultanog glodanja i struganja&#10;">
            <a:extLst>
              <a:ext uri="{FF2B5EF4-FFF2-40B4-BE49-F238E27FC236}">
                <a16:creationId xmlns:a16="http://schemas.microsoft.com/office/drawing/2014/main" id="{C5EA7167-20C5-E772-5A9E-2D6D2B89A9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768725"/>
            <a:ext cx="28956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9">
            <a:extLst>
              <a:ext uri="{FF2B5EF4-FFF2-40B4-BE49-F238E27FC236}">
                <a16:creationId xmlns:a16="http://schemas.microsoft.com/office/drawing/2014/main" id="{061C2F65-4D19-D2EC-AEAB-7152BFF6BA4B}"/>
              </a:ext>
            </a:extLst>
          </p:cNvPr>
          <p:cNvSpPr>
            <a:spLocks noChangeArrowheads="1"/>
          </p:cNvSpPr>
          <p:nvPr/>
        </p:nvSpPr>
        <p:spPr bwMode="auto">
          <a:xfrm>
            <a:off x="234950" y="6343650"/>
            <a:ext cx="2701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r-Latn-RS" altLang="sr-Latn-RS" sz="1200" b="1">
                <a:solidFill>
                  <a:srgbClr val="FFFF00"/>
                </a:solidFill>
              </a:rPr>
              <a:t>Primer simulatnog glodanja i struganja</a:t>
            </a:r>
            <a:endParaRPr lang="en-US" altLang="sr-Latn-RS" sz="1200">
              <a:solidFill>
                <a:srgbClr val="FFFF00"/>
              </a:solidFill>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15C73A-1275-DCE9-FBCE-ADA51D7C8473}"/>
              </a:ext>
            </a:extLst>
          </p:cNvPr>
          <p:cNvSpPr/>
          <p:nvPr/>
        </p:nvSpPr>
        <p:spPr>
          <a:xfrm>
            <a:off x="-117541" y="401913"/>
            <a:ext cx="9144000" cy="477837"/>
          </a:xfrm>
          <a:prstGeom prst="rect">
            <a:avLst/>
          </a:prstGeom>
        </p:spPr>
        <p:txBody>
          <a:bodyPr>
            <a:spAutoFit/>
          </a:bodyPr>
          <a:lstStyle/>
          <a:p>
            <a:pPr algn="ctr" eaLnBrk="1" fontAlgn="auto" hangingPunct="1">
              <a:spcBef>
                <a:spcPts val="0"/>
              </a:spcBef>
              <a:spcAft>
                <a:spcPts val="0"/>
              </a:spcAft>
              <a:defRPr/>
            </a:pPr>
            <a:r>
              <a:rPr lang="en-US" sz="2500" b="1" dirty="0" err="1">
                <a:solidFill>
                  <a:srgbClr val="FF0000"/>
                </a:solidFill>
                <a:effectLst>
                  <a:outerShdw blurRad="38100" dist="38100" dir="2700000" algn="tl">
                    <a:srgbClr val="000000">
                      <a:alpha val="43137"/>
                    </a:srgbClr>
                  </a:outerShdw>
                </a:effectLst>
                <a:latin typeface="Calibri" pitchFamily="34" charset="0"/>
              </a:rPr>
              <a:t>Savr</a:t>
            </a:r>
            <a:r>
              <a:rPr lang="sr-Latn-RS" sz="2500" b="1" dirty="0">
                <a:solidFill>
                  <a:srgbClr val="FF0000"/>
                </a:solidFill>
                <a:effectLst>
                  <a:outerShdw blurRad="38100" dist="38100" dir="2700000" algn="tl">
                    <a:srgbClr val="000000">
                      <a:alpha val="43137"/>
                    </a:srgbClr>
                  </a:outerShdw>
                </a:effectLst>
                <a:latin typeface="Calibri" pitchFamily="34" charset="0"/>
              </a:rPr>
              <a:t>e</a:t>
            </a:r>
            <a:r>
              <a:rPr lang="en-US" sz="2500" b="1" dirty="0" err="1">
                <a:solidFill>
                  <a:srgbClr val="FF0000"/>
                </a:solidFill>
                <a:effectLst>
                  <a:outerShdw blurRad="38100" dist="38100" dir="2700000" algn="tl">
                    <a:srgbClr val="000000">
                      <a:alpha val="43137"/>
                    </a:srgbClr>
                  </a:outerShdw>
                </a:effectLst>
                <a:latin typeface="Calibri" pitchFamily="34" charset="0"/>
              </a:rPr>
              <a:t>mene</a:t>
            </a:r>
            <a:r>
              <a:rPr lang="en-US" sz="2500" b="1" dirty="0">
                <a:solidFill>
                  <a:srgbClr val="FF0000"/>
                </a:solidFill>
                <a:effectLst>
                  <a:outerShdw blurRad="38100" dist="38100" dir="2700000" algn="tl">
                    <a:srgbClr val="000000">
                      <a:alpha val="43137"/>
                    </a:srgbClr>
                  </a:outerShdw>
                </a:effectLst>
                <a:latin typeface="Calibri" pitchFamily="34" charset="0"/>
              </a:rPr>
              <a:t> </a:t>
            </a:r>
            <a:r>
              <a:rPr lang="sr-Latn-CS" sz="2500" b="1" dirty="0">
                <a:solidFill>
                  <a:srgbClr val="FF0000"/>
                </a:solidFill>
                <a:effectLst>
                  <a:outerShdw blurRad="38100" dist="38100" dir="2700000" algn="tl">
                    <a:srgbClr val="000000">
                      <a:alpha val="43137"/>
                    </a:srgbClr>
                  </a:outerShdw>
                </a:effectLst>
                <a:latin typeface="Calibri" pitchFamily="34" charset="0"/>
              </a:rPr>
              <a:t>tehnologije obrade skidanjem materijala</a:t>
            </a:r>
            <a:endParaRPr lang="en-US" sz="2500" dirty="0">
              <a:effectLst>
                <a:outerShdw blurRad="38100" dist="38100" dir="2700000" algn="tl">
                  <a:srgbClr val="000000">
                    <a:alpha val="43137"/>
                  </a:srgbClr>
                </a:outerShdw>
              </a:effectLst>
              <a:latin typeface="+mn-lt"/>
            </a:endParaRPr>
          </a:p>
        </p:txBody>
      </p:sp>
      <p:pic>
        <p:nvPicPr>
          <p:cNvPr id="10" name="Picture 9" descr="Image via Jonty Hurwitz">
            <a:extLst>
              <a:ext uri="{FF2B5EF4-FFF2-40B4-BE49-F238E27FC236}">
                <a16:creationId xmlns:a16="http://schemas.microsoft.com/office/drawing/2014/main" id="{5EF5486A-745A-96CA-2850-B7AC048127BC}"/>
              </a:ext>
            </a:extLst>
          </p:cNvPr>
          <p:cNvPicPr>
            <a:picLocks noChangeAspect="1"/>
          </p:cNvPicPr>
          <p:nvPr/>
        </p:nvPicPr>
        <p:blipFill>
          <a:blip r:embed="rId3" cstate="print"/>
          <a:srcRect/>
          <a:stretch>
            <a:fillRect/>
          </a:stretch>
        </p:blipFill>
        <p:spPr bwMode="auto">
          <a:xfrm>
            <a:off x="76200" y="1182133"/>
            <a:ext cx="6019800" cy="3878715"/>
          </a:xfrm>
          <a:prstGeom prst="rect">
            <a:avLst/>
          </a:prstGeom>
          <a:noFill/>
          <a:ln w="9525">
            <a:noFill/>
            <a:miter lim="800000"/>
            <a:headEnd/>
            <a:tailEnd/>
          </a:ln>
        </p:spPr>
      </p:pic>
      <p:pic>
        <p:nvPicPr>
          <p:cNvPr id="11" name="Picture 10" descr="2014-01-19+12.38.47-c">
            <a:extLst>
              <a:ext uri="{FF2B5EF4-FFF2-40B4-BE49-F238E27FC236}">
                <a16:creationId xmlns:a16="http://schemas.microsoft.com/office/drawing/2014/main" id="{E23B3426-3520-0787-952B-0BC9464BA898}"/>
              </a:ext>
            </a:extLst>
          </p:cNvPr>
          <p:cNvPicPr>
            <a:picLocks noChangeAspect="1"/>
          </p:cNvPicPr>
          <p:nvPr/>
        </p:nvPicPr>
        <p:blipFill>
          <a:blip r:embed="rId4" cstate="print"/>
          <a:srcRect/>
          <a:stretch>
            <a:fillRect/>
          </a:stretch>
        </p:blipFill>
        <p:spPr bwMode="auto">
          <a:xfrm>
            <a:off x="6172646" y="1182132"/>
            <a:ext cx="2895154" cy="3878716"/>
          </a:xfrm>
          <a:prstGeom prst="rect">
            <a:avLst/>
          </a:prstGeom>
          <a:noFill/>
          <a:ln w="9525">
            <a:noFill/>
            <a:miter lim="800000"/>
            <a:headEnd/>
            <a:tailEnd/>
          </a:ln>
        </p:spPr>
      </p:pic>
      <p:sp>
        <p:nvSpPr>
          <p:cNvPr id="13" name="TextBox 12">
            <a:extLst>
              <a:ext uri="{FF2B5EF4-FFF2-40B4-BE49-F238E27FC236}">
                <a16:creationId xmlns:a16="http://schemas.microsoft.com/office/drawing/2014/main" id="{81E8A884-E3A1-845E-64DA-DC4F73356D1F}"/>
              </a:ext>
            </a:extLst>
          </p:cNvPr>
          <p:cNvSpPr txBox="1"/>
          <p:nvPr/>
        </p:nvSpPr>
        <p:spPr>
          <a:xfrm>
            <a:off x="1447800" y="5352701"/>
            <a:ext cx="6019800" cy="646331"/>
          </a:xfrm>
          <a:prstGeom prst="rect">
            <a:avLst/>
          </a:prstGeom>
          <a:noFill/>
        </p:spPr>
        <p:txBody>
          <a:bodyPr wrap="square">
            <a:spAutoFit/>
          </a:bodyPr>
          <a:lstStyle/>
          <a:p>
            <a:pPr algn="ctr"/>
            <a:r>
              <a:rPr lang="sr-Latn-RS" sz="1800" b="1"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Najmanja skulptura ljudskog oblika</a:t>
            </a:r>
          </a:p>
          <a:p>
            <a:pPr algn="ctr"/>
            <a:r>
              <a:rPr lang="sr-Latn-RS" sz="1800" b="1"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sr-Latn-RS" sz="1800" b="1" i="1">
                <a:solidFill>
                  <a:srgbClr val="FF0000"/>
                </a:solidFill>
                <a:effectLst/>
                <a:latin typeface="+mn-lt"/>
                <a:ea typeface="Times New Roman" panose="02020603050405020304" pitchFamily="18" charset="0"/>
                <a:cs typeface="Calibri" panose="020F0502020204030204" pitchFamily="34" charset="0"/>
              </a:rPr>
              <a:t>("</a:t>
            </a:r>
            <a:r>
              <a:rPr lang="sr-Latn-RS" sz="1800" b="1" i="1">
                <a:solidFill>
                  <a:srgbClr val="FF0000"/>
                </a:solidFill>
                <a:effectLst/>
                <a:latin typeface="+mn-lt"/>
                <a:ea typeface="Times New Roman" panose="02020603050405020304" pitchFamily="18" charset="0"/>
              </a:rPr>
              <a:t>Poverenje unutar oka igle"</a:t>
            </a:r>
            <a:r>
              <a:rPr lang="sr-Latn-RS" sz="1800" b="1" i="1">
                <a:solidFill>
                  <a:srgbClr val="FF0000"/>
                </a:solidFill>
                <a:effectLst/>
                <a:latin typeface="+mn-lt"/>
                <a:ea typeface="Times New Roman" panose="02020603050405020304" pitchFamily="18" charset="0"/>
                <a:cs typeface="Calibri" panose="020F0502020204030204" pitchFamily="34" charset="0"/>
              </a:rPr>
              <a:t>  - dim. 80x100x20 µm)</a:t>
            </a:r>
            <a:endParaRPr lang="en-US">
              <a:solidFill>
                <a:srgbClr val="FF0000"/>
              </a:solidFill>
              <a:latin typeface="+mn-lt"/>
            </a:endParaRPr>
          </a:p>
        </p:txBody>
      </p:sp>
      <p:sp>
        <p:nvSpPr>
          <p:cNvPr id="14" name="Rectangle 8">
            <a:extLst>
              <a:ext uri="{FF2B5EF4-FFF2-40B4-BE49-F238E27FC236}">
                <a16:creationId xmlns:a16="http://schemas.microsoft.com/office/drawing/2014/main" id="{BA860E9C-ABBE-A435-CF0E-3663D2B6B3C8}"/>
              </a:ext>
            </a:extLst>
          </p:cNvPr>
          <p:cNvSpPr>
            <a:spLocks noChangeArrowheads="1"/>
          </p:cNvSpPr>
          <p:nvPr/>
        </p:nvSpPr>
        <p:spPr bwMode="auto">
          <a:xfrm>
            <a:off x="521552" y="1600200"/>
            <a:ext cx="1852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r-Latn-RS" altLang="sr-Latn-RS" sz="2400" b="1">
                <a:solidFill>
                  <a:srgbClr val="FFFF00"/>
                </a:solidFill>
              </a:rPr>
              <a:t>Mikroobrade</a:t>
            </a:r>
            <a:endParaRPr lang="en-US" altLang="sr-Latn-RS" sz="2400" b="1">
              <a:solidFill>
                <a:srgbClr val="FFFF00"/>
              </a:solidFill>
            </a:endParaRPr>
          </a:p>
        </p:txBody>
      </p:sp>
    </p:spTree>
    <p:extLst>
      <p:ext uri="{BB962C8B-B14F-4D97-AF65-F5344CB8AC3E}">
        <p14:creationId xmlns:p14="http://schemas.microsoft.com/office/powerpoint/2010/main" val="805147524"/>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D8D215-5678-19F5-824D-6C0C61A2B9F0}"/>
              </a:ext>
            </a:extLst>
          </p:cNvPr>
          <p:cNvSpPr/>
          <p:nvPr/>
        </p:nvSpPr>
        <p:spPr>
          <a:xfrm>
            <a:off x="0" y="55563"/>
            <a:ext cx="9144000" cy="477837"/>
          </a:xfrm>
          <a:prstGeom prst="rect">
            <a:avLst/>
          </a:prstGeom>
        </p:spPr>
        <p:txBody>
          <a:bodyPr>
            <a:spAutoFit/>
          </a:bodyPr>
          <a:lstStyle/>
          <a:p>
            <a:pPr algn="ctr" eaLnBrk="1" fontAlgn="auto" hangingPunct="1">
              <a:spcBef>
                <a:spcPts val="0"/>
              </a:spcBef>
              <a:spcAft>
                <a:spcPts val="0"/>
              </a:spcAft>
              <a:defRPr/>
            </a:pPr>
            <a:r>
              <a:rPr lang="en-US" sz="2500" b="1" dirty="0" err="1">
                <a:solidFill>
                  <a:srgbClr val="FF0000"/>
                </a:solidFill>
                <a:effectLst>
                  <a:outerShdw blurRad="38100" dist="38100" dir="2700000" algn="tl">
                    <a:srgbClr val="000000">
                      <a:alpha val="43137"/>
                    </a:srgbClr>
                  </a:outerShdw>
                </a:effectLst>
                <a:latin typeface="Calibri" pitchFamily="34" charset="0"/>
              </a:rPr>
              <a:t>Savr</a:t>
            </a:r>
            <a:r>
              <a:rPr lang="sr-Latn-RS" sz="2500" b="1" dirty="0">
                <a:solidFill>
                  <a:srgbClr val="FF0000"/>
                </a:solidFill>
                <a:effectLst>
                  <a:outerShdw blurRad="38100" dist="38100" dir="2700000" algn="tl">
                    <a:srgbClr val="000000">
                      <a:alpha val="43137"/>
                    </a:srgbClr>
                  </a:outerShdw>
                </a:effectLst>
                <a:latin typeface="Calibri" pitchFamily="34" charset="0"/>
              </a:rPr>
              <a:t>e</a:t>
            </a:r>
            <a:r>
              <a:rPr lang="en-US" sz="2500" b="1" dirty="0" err="1">
                <a:solidFill>
                  <a:srgbClr val="FF0000"/>
                </a:solidFill>
                <a:effectLst>
                  <a:outerShdw blurRad="38100" dist="38100" dir="2700000" algn="tl">
                    <a:srgbClr val="000000">
                      <a:alpha val="43137"/>
                    </a:srgbClr>
                  </a:outerShdw>
                </a:effectLst>
                <a:latin typeface="Calibri" pitchFamily="34" charset="0"/>
              </a:rPr>
              <a:t>mene</a:t>
            </a:r>
            <a:r>
              <a:rPr lang="en-US" sz="2500" b="1" dirty="0">
                <a:solidFill>
                  <a:srgbClr val="FF0000"/>
                </a:solidFill>
                <a:effectLst>
                  <a:outerShdw blurRad="38100" dist="38100" dir="2700000" algn="tl">
                    <a:srgbClr val="000000">
                      <a:alpha val="43137"/>
                    </a:srgbClr>
                  </a:outerShdw>
                </a:effectLst>
                <a:latin typeface="Calibri" pitchFamily="34" charset="0"/>
              </a:rPr>
              <a:t> </a:t>
            </a:r>
            <a:r>
              <a:rPr lang="sr-Latn-CS" sz="2500" b="1" dirty="0">
                <a:solidFill>
                  <a:srgbClr val="FF0000"/>
                </a:solidFill>
                <a:effectLst>
                  <a:outerShdw blurRad="38100" dist="38100" dir="2700000" algn="tl">
                    <a:srgbClr val="000000">
                      <a:alpha val="43137"/>
                    </a:srgbClr>
                  </a:outerShdw>
                </a:effectLst>
                <a:latin typeface="Calibri" pitchFamily="34" charset="0"/>
              </a:rPr>
              <a:t>tehnologije obrade skidanjem materijala</a:t>
            </a:r>
            <a:endParaRPr lang="en-US" sz="2500" dirty="0">
              <a:effectLst>
                <a:outerShdw blurRad="38100" dist="38100" dir="2700000" algn="tl">
                  <a:srgbClr val="000000">
                    <a:alpha val="43137"/>
                  </a:srgbClr>
                </a:outerShdw>
              </a:effectLst>
              <a:latin typeface="+mn-lt"/>
            </a:endParaRPr>
          </a:p>
        </p:txBody>
      </p:sp>
      <p:pic>
        <p:nvPicPr>
          <p:cNvPr id="14339" name="Picture 7">
            <a:extLst>
              <a:ext uri="{FF2B5EF4-FFF2-40B4-BE49-F238E27FC236}">
                <a16:creationId xmlns:a16="http://schemas.microsoft.com/office/drawing/2014/main" id="{A3A193BF-18B0-9D52-4699-5E6AEEB8A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8713788"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0">
            <a:extLst>
              <a:ext uri="{FF2B5EF4-FFF2-40B4-BE49-F238E27FC236}">
                <a16:creationId xmlns:a16="http://schemas.microsoft.com/office/drawing/2014/main" id="{6D267636-A1C3-353A-0B1F-38DCC66E6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4741863"/>
            <a:ext cx="221297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a:extLst>
              <a:ext uri="{FF2B5EF4-FFF2-40B4-BE49-F238E27FC236}">
                <a16:creationId xmlns:a16="http://schemas.microsoft.com/office/drawing/2014/main" id="{FB41AE4C-3B0A-A5F1-9A35-5C54E6B55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746625"/>
            <a:ext cx="2312988"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a:extLst>
              <a:ext uri="{FF2B5EF4-FFF2-40B4-BE49-F238E27FC236}">
                <a16:creationId xmlns:a16="http://schemas.microsoft.com/office/drawing/2014/main" id="{402F9950-E672-2256-DF1C-C0D38EEC75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2863" y="4864100"/>
            <a:ext cx="33591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3">
            <a:extLst>
              <a:ext uri="{FF2B5EF4-FFF2-40B4-BE49-F238E27FC236}">
                <a16:creationId xmlns:a16="http://schemas.microsoft.com/office/drawing/2014/main" id="{8B3E6E41-BB32-75F0-3B95-CC032A7D4DAD}"/>
              </a:ext>
            </a:extLst>
          </p:cNvPr>
          <p:cNvGrpSpPr>
            <a:grpSpLocks/>
          </p:cNvGrpSpPr>
          <p:nvPr/>
        </p:nvGrpSpPr>
        <p:grpSpPr bwMode="auto">
          <a:xfrm>
            <a:off x="228600" y="0"/>
            <a:ext cx="8616950" cy="3352800"/>
            <a:chOff x="304800" y="3505200"/>
            <a:chExt cx="8616950" cy="3352800"/>
          </a:xfrm>
        </p:grpSpPr>
        <p:pic>
          <p:nvPicPr>
            <p:cNvPr id="16392" name="Picture 5">
              <a:extLst>
                <a:ext uri="{FF2B5EF4-FFF2-40B4-BE49-F238E27FC236}">
                  <a16:creationId xmlns:a16="http://schemas.microsoft.com/office/drawing/2014/main" id="{23710ADA-F540-2B1F-D470-6D7675FCD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4419600"/>
              <a:ext cx="347027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a:extLst>
                <a:ext uri="{FF2B5EF4-FFF2-40B4-BE49-F238E27FC236}">
                  <a16:creationId xmlns:a16="http://schemas.microsoft.com/office/drawing/2014/main" id="{A981EA88-9AF5-6C67-B5E9-36166CD2C083}"/>
                </a:ext>
              </a:extLst>
            </p:cNvPr>
            <p:cNvSpPr txBox="1">
              <a:spLocks noChangeArrowheads="1"/>
            </p:cNvSpPr>
            <p:nvPr/>
          </p:nvSpPr>
          <p:spPr bwMode="auto">
            <a:xfrm>
              <a:off x="990600" y="3505200"/>
              <a:ext cx="7086600" cy="415925"/>
            </a:xfrm>
            <a:prstGeom prst="rect">
              <a:avLst/>
            </a:prstGeom>
            <a:noFill/>
            <a:ln w="12700">
              <a:noFill/>
              <a:miter lim="800000"/>
              <a:headEnd type="none" w="sm" len="sm"/>
              <a:tailEnd type="none" w="sm" len="sm"/>
            </a:ln>
          </p:spPr>
          <p:txBody>
            <a:bodyPr>
              <a:spAutoFit/>
            </a:bodyPr>
            <a:lstStyle/>
            <a:p>
              <a:pPr algn="ctr" eaLnBrk="1" fontAlgn="auto" hangingPunct="1">
                <a:spcBef>
                  <a:spcPct val="50000"/>
                </a:spcBef>
                <a:spcAft>
                  <a:spcPts val="0"/>
                </a:spcAft>
                <a:defRPr/>
              </a:pPr>
              <a:r>
                <a:rPr lang="sr-Latn-CS" sz="2100" b="1" dirty="0">
                  <a:solidFill>
                    <a:srgbClr val="FF0000"/>
                  </a:solidFill>
                  <a:effectLst>
                    <a:outerShdw blurRad="38100" dist="38100" dir="2700000" algn="tl">
                      <a:srgbClr val="000000">
                        <a:alpha val="43137"/>
                      </a:srgbClr>
                    </a:outerShdw>
                  </a:effectLst>
                  <a:latin typeface="Arial" charset="0"/>
                </a:rPr>
                <a:t>Projektovanje i eksploatacija mašina alatki i FTS</a:t>
              </a:r>
            </a:p>
          </p:txBody>
        </p:sp>
        <p:pic>
          <p:nvPicPr>
            <p:cNvPr id="16394" name="Picture 4">
              <a:extLst>
                <a:ext uri="{FF2B5EF4-FFF2-40B4-BE49-F238E27FC236}">
                  <a16:creationId xmlns:a16="http://schemas.microsoft.com/office/drawing/2014/main" id="{A9D8AC42-FD2D-EC6F-2AC6-56B5FE837AC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4186238"/>
              <a:ext cx="2052638"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
              <a:extLst>
                <a:ext uri="{FF2B5EF4-FFF2-40B4-BE49-F238E27FC236}">
                  <a16:creationId xmlns:a16="http://schemas.microsoft.com/office/drawing/2014/main" id="{FB3A9463-672C-4D04-3DCC-83B414349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62400"/>
              <a:ext cx="27432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7" name="Picture 3">
            <a:extLst>
              <a:ext uri="{FF2B5EF4-FFF2-40B4-BE49-F238E27FC236}">
                <a16:creationId xmlns:a16="http://schemas.microsoft.com/office/drawing/2014/main" id="{001720FB-0BF1-495E-456D-2D6C8B6D2D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9612"/>
          <a:stretch>
            <a:fillRect/>
          </a:stretch>
        </p:blipFill>
        <p:spPr bwMode="auto">
          <a:xfrm>
            <a:off x="0" y="3657600"/>
            <a:ext cx="24669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2">
            <a:extLst>
              <a:ext uri="{FF2B5EF4-FFF2-40B4-BE49-F238E27FC236}">
                <a16:creationId xmlns:a16="http://schemas.microsoft.com/office/drawing/2014/main" id="{C9C566A5-05CB-C7C9-E733-76B9F72CDE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933825"/>
            <a:ext cx="3276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16820621-D5FE-83E3-19E3-C885A5DD280C}"/>
              </a:ext>
            </a:extLst>
          </p:cNvPr>
          <p:cNvSpPr txBox="1">
            <a:spLocks noChangeArrowheads="1"/>
          </p:cNvSpPr>
          <p:nvPr/>
        </p:nvSpPr>
        <p:spPr bwMode="auto">
          <a:xfrm>
            <a:off x="0" y="3276600"/>
            <a:ext cx="9144000" cy="461963"/>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sr-Latn-CS" sz="2300" b="1" dirty="0">
                <a:solidFill>
                  <a:srgbClr val="FF0000"/>
                </a:solidFill>
                <a:latin typeface="Arial" charset="0"/>
              </a:rPr>
              <a:t> </a:t>
            </a:r>
            <a:r>
              <a:rPr lang="pt-BR" sz="2300" b="1" dirty="0">
                <a:solidFill>
                  <a:srgbClr val="FF0000"/>
                </a:solidFill>
                <a:effectLst>
                  <a:outerShdw blurRad="38100" dist="38100" dir="2700000" algn="tl">
                    <a:srgbClr val="000000">
                      <a:alpha val="43137"/>
                    </a:srgbClr>
                  </a:outerShdw>
                </a:effectLst>
                <a:latin typeface="Arial" charset="0"/>
              </a:rPr>
              <a:t>Automatizovano programiranje NUMA (CAD/CAM)</a:t>
            </a:r>
            <a:endParaRPr lang="en-US" sz="2300" b="1" i="1" dirty="0">
              <a:solidFill>
                <a:srgbClr val="FF0000"/>
              </a:solidFill>
              <a:effectLst>
                <a:outerShdw blurRad="38100" dist="38100" dir="2700000" algn="tl">
                  <a:srgbClr val="000000">
                    <a:alpha val="43137"/>
                  </a:srgbClr>
                </a:outerShdw>
              </a:effectLst>
              <a:latin typeface="Arial" charset="0"/>
            </a:endParaRPr>
          </a:p>
        </p:txBody>
      </p:sp>
      <p:pic>
        <p:nvPicPr>
          <p:cNvPr id="16390" name="Picture 12">
            <a:extLst>
              <a:ext uri="{FF2B5EF4-FFF2-40B4-BE49-F238E27FC236}">
                <a16:creationId xmlns:a16="http://schemas.microsoft.com/office/drawing/2014/main" id="{167E2698-8737-8584-8C3A-2EA05F61A54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953000"/>
            <a:ext cx="33813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a:extLst>
              <a:ext uri="{FF2B5EF4-FFF2-40B4-BE49-F238E27FC236}">
                <a16:creationId xmlns:a16="http://schemas.microsoft.com/office/drawing/2014/main" id="{3C0F02FE-1EB0-4520-41CA-8FE5725CE70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3657600"/>
            <a:ext cx="1781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5">
            <a:extLst>
              <a:ext uri="{FF2B5EF4-FFF2-40B4-BE49-F238E27FC236}">
                <a16:creationId xmlns:a16="http://schemas.microsoft.com/office/drawing/2014/main" id="{BB1F45AB-66DD-0540-1128-6541364D0008}"/>
              </a:ext>
            </a:extLst>
          </p:cNvPr>
          <p:cNvGrpSpPr>
            <a:grpSpLocks/>
          </p:cNvGrpSpPr>
          <p:nvPr/>
        </p:nvGrpSpPr>
        <p:grpSpPr bwMode="auto">
          <a:xfrm>
            <a:off x="636588" y="304800"/>
            <a:ext cx="8007350" cy="3241675"/>
            <a:chOff x="1255714" y="228598"/>
            <a:chExt cx="6410501" cy="3241741"/>
          </a:xfrm>
        </p:grpSpPr>
        <p:sp>
          <p:nvSpPr>
            <p:cNvPr id="8" name="Rectangle 7">
              <a:extLst>
                <a:ext uri="{FF2B5EF4-FFF2-40B4-BE49-F238E27FC236}">
                  <a16:creationId xmlns:a16="http://schemas.microsoft.com/office/drawing/2014/main" id="{4DBDD17C-E72F-8263-9BDA-9F8CF105153F}"/>
                </a:ext>
              </a:extLst>
            </p:cNvPr>
            <p:cNvSpPr/>
            <p:nvPr/>
          </p:nvSpPr>
          <p:spPr>
            <a:xfrm>
              <a:off x="1447622" y="228598"/>
              <a:ext cx="6218593" cy="446097"/>
            </a:xfrm>
            <a:prstGeom prst="rect">
              <a:avLst/>
            </a:prstGeom>
          </p:spPr>
          <p:txBody>
            <a:bodyPr wrap="none">
              <a:spAutoFit/>
            </a:bodyPr>
            <a:lstStyle/>
            <a:p>
              <a:pPr algn="ctr" eaLnBrk="1" fontAlgn="auto" hangingPunct="1">
                <a:spcBef>
                  <a:spcPts val="0"/>
                </a:spcBef>
                <a:spcAft>
                  <a:spcPts val="0"/>
                </a:spcAft>
                <a:defRPr/>
              </a:pPr>
              <a:r>
                <a:rPr lang="sr-Latn-CS" sz="2300" b="1" dirty="0">
                  <a:solidFill>
                    <a:srgbClr val="FF0000"/>
                  </a:solidFill>
                  <a:effectLst>
                    <a:outerShdw blurRad="38100" dist="38100" dir="2700000" algn="tl">
                      <a:srgbClr val="000000">
                        <a:alpha val="43137"/>
                      </a:srgbClr>
                    </a:outerShdw>
                  </a:effectLst>
                  <a:cs typeface="Arial" pitchFamily="34" charset="0"/>
                </a:rPr>
                <a:t>Projektovanje i eksploatacija alata i pribora</a:t>
              </a:r>
              <a:endParaRPr lang="en-US" sz="2300" b="1" dirty="0">
                <a:solidFill>
                  <a:srgbClr val="FF0000"/>
                </a:solidFill>
                <a:effectLst>
                  <a:outerShdw blurRad="38100" dist="38100" dir="2700000" algn="tl">
                    <a:srgbClr val="000000">
                      <a:alpha val="43137"/>
                    </a:srgbClr>
                  </a:outerShdw>
                </a:effectLst>
                <a:cs typeface="Arial" pitchFamily="34" charset="0"/>
              </a:endParaRPr>
            </a:p>
          </p:txBody>
        </p:sp>
        <p:pic>
          <p:nvPicPr>
            <p:cNvPr id="18439" name="Picture 8">
              <a:extLst>
                <a:ext uri="{FF2B5EF4-FFF2-40B4-BE49-F238E27FC236}">
                  <a16:creationId xmlns:a16="http://schemas.microsoft.com/office/drawing/2014/main" id="{72F493EA-BBE8-3623-B312-9B8704E86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714" y="609606"/>
              <a:ext cx="2707481" cy="286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a:extLst>
                <a:ext uri="{FF2B5EF4-FFF2-40B4-BE49-F238E27FC236}">
                  <a16:creationId xmlns:a16="http://schemas.microsoft.com/office/drawing/2014/main" id="{F847327D-C703-C83F-4DC7-E90E0B4A1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566" y="685807"/>
              <a:ext cx="3327400" cy="257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12">
            <a:extLst>
              <a:ext uri="{FF2B5EF4-FFF2-40B4-BE49-F238E27FC236}">
                <a16:creationId xmlns:a16="http://schemas.microsoft.com/office/drawing/2014/main" id="{B3F65B22-13EB-C8B9-6B5D-D04B3EFF224E}"/>
              </a:ext>
            </a:extLst>
          </p:cNvPr>
          <p:cNvSpPr txBox="1">
            <a:spLocks noChangeArrowheads="1"/>
          </p:cNvSpPr>
          <p:nvPr/>
        </p:nvSpPr>
        <p:spPr bwMode="auto">
          <a:xfrm>
            <a:off x="0" y="3657600"/>
            <a:ext cx="9144000" cy="442913"/>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sr-Latn-CS" sz="2300" b="1" dirty="0">
                <a:solidFill>
                  <a:srgbClr val="FF0000"/>
                </a:solidFill>
                <a:latin typeface="Arial" charset="0"/>
              </a:rPr>
              <a:t> </a:t>
            </a:r>
            <a:r>
              <a:rPr lang="it-IT" sz="2300" b="1" dirty="0">
                <a:solidFill>
                  <a:srgbClr val="FF0000"/>
                </a:solidFill>
                <a:effectLst>
                  <a:outerShdw blurRad="38100" dist="38100" dir="2700000" algn="tl">
                    <a:srgbClr val="000000">
                      <a:alpha val="43137"/>
                    </a:srgbClr>
                  </a:outerShdw>
                </a:effectLst>
                <a:latin typeface="Arial" charset="0"/>
              </a:rPr>
              <a:t>Projektovanje tehnoloških procesa i integrisani CAPP sistemi</a:t>
            </a:r>
            <a:endParaRPr lang="en-US" sz="2300" b="1" i="1" dirty="0">
              <a:solidFill>
                <a:srgbClr val="FF0000"/>
              </a:solidFill>
              <a:effectLst>
                <a:outerShdw blurRad="38100" dist="38100" dir="2700000" algn="tl">
                  <a:srgbClr val="000000">
                    <a:alpha val="43137"/>
                  </a:srgbClr>
                </a:outerShdw>
              </a:effectLst>
              <a:latin typeface="Arial" charset="0"/>
            </a:endParaRPr>
          </a:p>
        </p:txBody>
      </p:sp>
      <p:pic>
        <p:nvPicPr>
          <p:cNvPr id="18436" name="Picture 3" descr="Mido1">
            <a:extLst>
              <a:ext uri="{FF2B5EF4-FFF2-40B4-BE49-F238E27FC236}">
                <a16:creationId xmlns:a16="http://schemas.microsoft.com/office/drawing/2014/main" id="{8BF9B708-B0A6-A2D5-5372-50F158FCE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83050"/>
            <a:ext cx="4419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3">
            <a:extLst>
              <a:ext uri="{FF2B5EF4-FFF2-40B4-BE49-F238E27FC236}">
                <a16:creationId xmlns:a16="http://schemas.microsoft.com/office/drawing/2014/main" id="{C1C3048A-956C-EB34-65AC-BAFE7F452A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086225"/>
            <a:ext cx="4318000" cy="2771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21046196-553A-0964-D054-F6088FBBA1D7}"/>
              </a:ext>
            </a:extLst>
          </p:cNvPr>
          <p:cNvSpPr txBox="1">
            <a:spLocks noChangeArrowheads="1"/>
          </p:cNvSpPr>
          <p:nvPr/>
        </p:nvSpPr>
        <p:spPr bwMode="auto">
          <a:xfrm>
            <a:off x="0" y="68263"/>
            <a:ext cx="9144000" cy="442912"/>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sr-Latn-CS" sz="2300" b="1" dirty="0">
                <a:solidFill>
                  <a:srgbClr val="FF0000"/>
                </a:solidFill>
                <a:effectLst>
                  <a:outerShdw blurRad="38100" dist="38100" dir="2700000" algn="tl">
                    <a:srgbClr val="000000">
                      <a:alpha val="43137"/>
                    </a:srgbClr>
                  </a:outerShdw>
                </a:effectLst>
                <a:latin typeface="Arial" charset="0"/>
              </a:rPr>
              <a:t> Metrologija i upravljanje kvalitetom</a:t>
            </a:r>
            <a:endParaRPr lang="en-US" sz="2300" b="1" dirty="0">
              <a:solidFill>
                <a:srgbClr val="FF0000"/>
              </a:solidFill>
              <a:effectLst>
                <a:outerShdw blurRad="38100" dist="38100" dir="2700000" algn="tl">
                  <a:srgbClr val="000000">
                    <a:alpha val="43137"/>
                  </a:srgbClr>
                </a:outerShdw>
              </a:effectLst>
              <a:latin typeface="Arial" charset="0"/>
            </a:endParaRPr>
          </a:p>
        </p:txBody>
      </p:sp>
      <p:sp>
        <p:nvSpPr>
          <p:cNvPr id="20483" name="Text Box 12">
            <a:extLst>
              <a:ext uri="{FF2B5EF4-FFF2-40B4-BE49-F238E27FC236}">
                <a16:creationId xmlns:a16="http://schemas.microsoft.com/office/drawing/2014/main" id="{0F096C51-1904-7222-267A-302AB7FC6522}"/>
              </a:ext>
            </a:extLst>
          </p:cNvPr>
          <p:cNvSpPr txBox="1">
            <a:spLocks noChangeArrowheads="1"/>
          </p:cNvSpPr>
          <p:nvPr/>
        </p:nvSpPr>
        <p:spPr bwMode="auto">
          <a:xfrm>
            <a:off x="3733800" y="609600"/>
            <a:ext cx="5334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r-Latn-CS" altLang="sr-Latn-RS" sz="1700" b="1">
                <a:solidFill>
                  <a:srgbClr val="FF0000"/>
                </a:solidFill>
                <a:latin typeface="Arial" panose="020B0604020202020204" pitchFamily="34" charset="0"/>
              </a:rPr>
              <a:t> Računarom podržana inspekcija proizvoda - CAI</a:t>
            </a:r>
            <a:endParaRPr lang="en-US" altLang="sr-Latn-RS" sz="1700" b="1">
              <a:solidFill>
                <a:srgbClr val="FF0000"/>
              </a:solidFill>
              <a:latin typeface="Arial" panose="020B0604020202020204" pitchFamily="34" charset="0"/>
            </a:endParaRPr>
          </a:p>
        </p:txBody>
      </p:sp>
      <p:grpSp>
        <p:nvGrpSpPr>
          <p:cNvPr id="20484" name="Group 15">
            <a:extLst>
              <a:ext uri="{FF2B5EF4-FFF2-40B4-BE49-F238E27FC236}">
                <a16:creationId xmlns:a16="http://schemas.microsoft.com/office/drawing/2014/main" id="{0B20B64A-E2BD-77C2-8609-C0E9A11B159B}"/>
              </a:ext>
            </a:extLst>
          </p:cNvPr>
          <p:cNvGrpSpPr>
            <a:grpSpLocks/>
          </p:cNvGrpSpPr>
          <p:nvPr/>
        </p:nvGrpSpPr>
        <p:grpSpPr bwMode="auto">
          <a:xfrm>
            <a:off x="-228600" y="533400"/>
            <a:ext cx="4876800" cy="6324600"/>
            <a:chOff x="4495800" y="457200"/>
            <a:chExt cx="4876800" cy="6324600"/>
          </a:xfrm>
        </p:grpSpPr>
        <p:pic>
          <p:nvPicPr>
            <p:cNvPr id="20493" name="Picture 5">
              <a:extLst>
                <a:ext uri="{FF2B5EF4-FFF2-40B4-BE49-F238E27FC236}">
                  <a16:creationId xmlns:a16="http://schemas.microsoft.com/office/drawing/2014/main" id="{9189FF40-A3D8-7F56-9275-5161B7558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7" y="2136775"/>
              <a:ext cx="28178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8" descr="4352cc80">
              <a:extLst>
                <a:ext uri="{FF2B5EF4-FFF2-40B4-BE49-F238E27FC236}">
                  <a16:creationId xmlns:a16="http://schemas.microsoft.com/office/drawing/2014/main" id="{0286FAA3-E746-E783-D1C5-067C8647E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2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1">
              <a:extLst>
                <a:ext uri="{FF2B5EF4-FFF2-40B4-BE49-F238E27FC236}">
                  <a16:creationId xmlns:a16="http://schemas.microsoft.com/office/drawing/2014/main" id="{F8882577-2AEF-2094-0136-1068716C0F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071937"/>
              <a:ext cx="22860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 Box 12">
              <a:extLst>
                <a:ext uri="{FF2B5EF4-FFF2-40B4-BE49-F238E27FC236}">
                  <a16:creationId xmlns:a16="http://schemas.microsoft.com/office/drawing/2014/main" id="{2FA82CF6-9148-F4D4-1FB6-44E9EED8B337}"/>
                </a:ext>
              </a:extLst>
            </p:cNvPr>
            <p:cNvSpPr txBox="1">
              <a:spLocks noChangeArrowheads="1"/>
            </p:cNvSpPr>
            <p:nvPr/>
          </p:nvSpPr>
          <p:spPr bwMode="auto">
            <a:xfrm>
              <a:off x="4495800" y="2743200"/>
              <a:ext cx="2286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r-Latn-CS" altLang="sr-Latn-RS" sz="1700" b="1">
                  <a:solidFill>
                    <a:srgbClr val="FF0000"/>
                  </a:solidFill>
                  <a:latin typeface="Arial" panose="020B0604020202020204" pitchFamily="34" charset="0"/>
                </a:rPr>
                <a:t> Računarom podržano upravljanje kvalitetom - CAQ</a:t>
              </a:r>
              <a:endParaRPr lang="en-US" altLang="sr-Latn-RS" sz="1700" b="1">
                <a:solidFill>
                  <a:srgbClr val="FF0000"/>
                </a:solidFill>
                <a:latin typeface="Arial" panose="020B0604020202020204" pitchFamily="34" charset="0"/>
              </a:endParaRPr>
            </a:p>
          </p:txBody>
        </p:sp>
        <p:grpSp>
          <p:nvGrpSpPr>
            <p:cNvPr id="20497" name="Group 13">
              <a:extLst>
                <a:ext uri="{FF2B5EF4-FFF2-40B4-BE49-F238E27FC236}">
                  <a16:creationId xmlns:a16="http://schemas.microsoft.com/office/drawing/2014/main" id="{050BE519-F53D-6DBA-BC5F-FD31119A099B}"/>
                </a:ext>
              </a:extLst>
            </p:cNvPr>
            <p:cNvGrpSpPr>
              <a:grpSpLocks/>
            </p:cNvGrpSpPr>
            <p:nvPr/>
          </p:nvGrpSpPr>
          <p:grpSpPr bwMode="auto">
            <a:xfrm>
              <a:off x="7696200" y="1295400"/>
              <a:ext cx="1634836" cy="4648200"/>
              <a:chOff x="7696200" y="1295400"/>
              <a:chExt cx="1634836" cy="4648200"/>
            </a:xfrm>
          </p:grpSpPr>
          <p:pic>
            <p:nvPicPr>
              <p:cNvPr id="20498" name="Picture 12">
                <a:extLst>
                  <a:ext uri="{FF2B5EF4-FFF2-40B4-BE49-F238E27FC236}">
                    <a16:creationId xmlns:a16="http://schemas.microsoft.com/office/drawing/2014/main" id="{87BEE1A2-199A-4A37-C0AF-F1B9B7DCF4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000" b="53999"/>
              <a:stretch>
                <a:fillRect/>
              </a:stretch>
            </p:blipFill>
            <p:spPr bwMode="auto">
              <a:xfrm>
                <a:off x="7696200" y="1295400"/>
                <a:ext cx="1634836"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E5766E7C-9B9C-B5CC-3BAD-7322ABD1A4F5}"/>
                  </a:ext>
                </a:extLst>
              </p:cNvPr>
              <p:cNvSpPr/>
              <p:nvPr/>
            </p:nvSpPr>
            <p:spPr>
              <a:xfrm>
                <a:off x="8305800" y="57150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pic>
        <p:nvPicPr>
          <p:cNvPr id="20485" name="Picture 16" descr="http://www.hofmod.de/tl_files/hofmod_v4/content/images_content/images_leistungsbereiche_feinmesstechnik/feinmesstechnik_bild_1_Carl_Zeiss_CONTURA_G2_RDS.jpg">
            <a:extLst>
              <a:ext uri="{FF2B5EF4-FFF2-40B4-BE49-F238E27FC236}">
                <a16:creationId xmlns:a16="http://schemas.microsoft.com/office/drawing/2014/main" id="{90EF6A01-6DE1-F1DB-B0E0-94ED6A0CE6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143000"/>
            <a:ext cx="386873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8">
            <a:extLst>
              <a:ext uri="{FF2B5EF4-FFF2-40B4-BE49-F238E27FC236}">
                <a16:creationId xmlns:a16="http://schemas.microsoft.com/office/drawing/2014/main" id="{CA87C7C3-EFAA-2C1D-2B1E-B85AA2BB59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599" b="3030"/>
          <a:stretch>
            <a:fillRect/>
          </a:stretch>
        </p:blipFill>
        <p:spPr bwMode="auto">
          <a:xfrm>
            <a:off x="2438400" y="4521200"/>
            <a:ext cx="28956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7" name="Group 22">
            <a:extLst>
              <a:ext uri="{FF2B5EF4-FFF2-40B4-BE49-F238E27FC236}">
                <a16:creationId xmlns:a16="http://schemas.microsoft.com/office/drawing/2014/main" id="{A72B53EF-9B91-D381-DC69-12502B6E9DB0}"/>
              </a:ext>
            </a:extLst>
          </p:cNvPr>
          <p:cNvGrpSpPr>
            <a:grpSpLocks/>
          </p:cNvGrpSpPr>
          <p:nvPr/>
        </p:nvGrpSpPr>
        <p:grpSpPr bwMode="auto">
          <a:xfrm>
            <a:off x="5410200" y="4465638"/>
            <a:ext cx="3505200" cy="2316162"/>
            <a:chOff x="4191000" y="1447800"/>
            <a:chExt cx="4176408" cy="3008026"/>
          </a:xfrm>
        </p:grpSpPr>
        <p:sp>
          <p:nvSpPr>
            <p:cNvPr id="20489" name="Text Box 12">
              <a:extLst>
                <a:ext uri="{FF2B5EF4-FFF2-40B4-BE49-F238E27FC236}">
                  <a16:creationId xmlns:a16="http://schemas.microsoft.com/office/drawing/2014/main" id="{90260F6B-1B5F-F79F-A11A-3447F09E1C13}"/>
                </a:ext>
              </a:extLst>
            </p:cNvPr>
            <p:cNvSpPr txBox="1">
              <a:spLocks noChangeArrowheads="1"/>
            </p:cNvSpPr>
            <p:nvPr/>
          </p:nvSpPr>
          <p:spPr bwMode="auto">
            <a:xfrm>
              <a:off x="6733161" y="1492759"/>
              <a:ext cx="1634247" cy="9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r-Latn-CS" altLang="sr-Latn-RS" sz="1400" b="1">
                  <a:solidFill>
                    <a:srgbClr val="FF0000"/>
                  </a:solidFill>
                  <a:latin typeface="Arial" panose="020B0604020202020204" pitchFamily="34" charset="0"/>
                </a:rPr>
                <a:t>Merenja u životnoj i radnoj sredini</a:t>
              </a:r>
              <a:endParaRPr lang="en-US" altLang="sr-Latn-RS" sz="1400" b="1">
                <a:solidFill>
                  <a:srgbClr val="FF0000"/>
                </a:solidFill>
                <a:latin typeface="Arial" panose="020B0604020202020204" pitchFamily="34" charset="0"/>
              </a:endParaRPr>
            </a:p>
          </p:txBody>
        </p:sp>
        <p:pic>
          <p:nvPicPr>
            <p:cNvPr id="20490" name="Picture 21">
              <a:extLst>
                <a:ext uri="{FF2B5EF4-FFF2-40B4-BE49-F238E27FC236}">
                  <a16:creationId xmlns:a16="http://schemas.microsoft.com/office/drawing/2014/main" id="{1C828FE2-73A0-503E-1F99-04E989252F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1784350"/>
              <a:ext cx="1047182"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2">
              <a:extLst>
                <a:ext uri="{FF2B5EF4-FFF2-40B4-BE49-F238E27FC236}">
                  <a16:creationId xmlns:a16="http://schemas.microsoft.com/office/drawing/2014/main" id="{9142E53C-2804-E4D5-44EC-648FF3C898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19672" b="21310"/>
            <a:stretch>
              <a:fillRect/>
            </a:stretch>
          </p:blipFill>
          <p:spPr bwMode="auto">
            <a:xfrm>
              <a:off x="5638800" y="2971800"/>
              <a:ext cx="2514600" cy="148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9">
              <a:extLst>
                <a:ext uri="{FF2B5EF4-FFF2-40B4-BE49-F238E27FC236}">
                  <a16:creationId xmlns:a16="http://schemas.microsoft.com/office/drawing/2014/main" id="{7A95CA0E-B500-2341-1102-558BF99CB1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999" t="7333" r="12666" b="2000"/>
            <a:stretch>
              <a:fillRect/>
            </a:stretch>
          </p:blipFill>
          <p:spPr bwMode="auto">
            <a:xfrm>
              <a:off x="5105400" y="1447800"/>
              <a:ext cx="157330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a:extLst>
              <a:ext uri="{FF2B5EF4-FFF2-40B4-BE49-F238E27FC236}">
                <a16:creationId xmlns:a16="http://schemas.microsoft.com/office/drawing/2014/main" id="{B972B91A-57C2-50E2-ADC4-74B23349DBDB}"/>
              </a:ext>
            </a:extLst>
          </p:cNvPr>
          <p:cNvSpPr/>
          <p:nvPr/>
        </p:nvSpPr>
        <p:spPr>
          <a:xfrm>
            <a:off x="3276600" y="3987800"/>
            <a:ext cx="6430963" cy="584200"/>
          </a:xfrm>
          <a:prstGeom prst="rect">
            <a:avLst/>
          </a:prstGeom>
        </p:spPr>
        <p:txBody>
          <a:bodyPr>
            <a:spAutoFit/>
          </a:bodyPr>
          <a:lstStyle/>
          <a:p>
            <a:pPr algn="ctr" eaLnBrk="1" fontAlgn="auto" hangingPunct="1">
              <a:spcBef>
                <a:spcPts val="0"/>
              </a:spcBef>
              <a:spcAft>
                <a:spcPts val="0"/>
              </a:spcAft>
              <a:defRPr/>
            </a:pPr>
            <a:r>
              <a:rPr lang="sr-Latn-CS" sz="1600" b="1" dirty="0">
                <a:solidFill>
                  <a:srgbClr val="FF0000"/>
                </a:solidFill>
                <a:effectLst>
                  <a:outerShdw blurRad="38100" dist="38100" dir="2700000" algn="tl">
                    <a:srgbClr val="000000">
                      <a:alpha val="43137"/>
                    </a:srgbClr>
                  </a:outerShdw>
                </a:effectLst>
                <a:cs typeface="Arial" pitchFamily="34" charset="0"/>
              </a:rPr>
              <a:t>Ekološko-inženjerski aspekti proizvodnog mašinstva</a:t>
            </a:r>
            <a:endParaRPr lang="en-US" sz="1600" b="1" dirty="0">
              <a:solidFill>
                <a:srgbClr val="FF0000"/>
              </a:solidFill>
              <a:effectLst>
                <a:outerShdw blurRad="38100" dist="38100" dir="2700000" algn="tl">
                  <a:srgbClr val="000000">
                    <a:alpha val="43137"/>
                  </a:srgbClr>
                </a:outerShdw>
              </a:effectLst>
              <a:cs typeface="Arial" pitchFamily="34" charset="0"/>
            </a:endParaRPr>
          </a:p>
          <a:p>
            <a:pPr algn="ctr" eaLnBrk="1" fontAlgn="auto" hangingPunct="1">
              <a:spcBef>
                <a:spcPts val="0"/>
              </a:spcBef>
              <a:spcAft>
                <a:spcPts val="0"/>
              </a:spcAft>
              <a:defRPr/>
            </a:pPr>
            <a:r>
              <a:rPr lang="sr-Latn-RS" sz="1600" b="1" dirty="0">
                <a:solidFill>
                  <a:srgbClr val="FF0000"/>
                </a:solidFill>
                <a:effectLst>
                  <a:outerShdw blurRad="38100" dist="38100" dir="2700000" algn="tl">
                    <a:srgbClr val="000000">
                      <a:alpha val="43137"/>
                    </a:srgbClr>
                  </a:outerShdw>
                </a:effectLst>
                <a:cs typeface="Arial" pitchFamily="34" charset="0"/>
              </a:rPr>
              <a:t>i zaštita na radu</a:t>
            </a:r>
            <a:endParaRPr lang="en-US" sz="1600" b="1" dirty="0">
              <a:solidFill>
                <a:srgbClr val="FF0000"/>
              </a:solidFill>
              <a:effectLst>
                <a:outerShdw blurRad="38100" dist="38100" dir="2700000" algn="tl">
                  <a:srgbClr val="000000">
                    <a:alpha val="43137"/>
                  </a:srgbClr>
                </a:outerShdw>
              </a:effectLst>
              <a:cs typeface="Arial"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2">
            <a:extLst>
              <a:ext uri="{FF2B5EF4-FFF2-40B4-BE49-F238E27FC236}">
                <a16:creationId xmlns:a16="http://schemas.microsoft.com/office/drawing/2014/main" id="{B5B94AC5-D605-54C1-1DD6-6BD1ECD223DF}"/>
              </a:ext>
            </a:extLst>
          </p:cNvPr>
          <p:cNvGrpSpPr>
            <a:grpSpLocks/>
          </p:cNvGrpSpPr>
          <p:nvPr/>
        </p:nvGrpSpPr>
        <p:grpSpPr bwMode="auto">
          <a:xfrm>
            <a:off x="0" y="2895600"/>
            <a:ext cx="5368925" cy="3554413"/>
            <a:chOff x="-638" y="2895600"/>
            <a:chExt cx="5369627" cy="3554376"/>
          </a:xfrm>
        </p:grpSpPr>
        <p:grpSp>
          <p:nvGrpSpPr>
            <p:cNvPr id="22536" name="Group 12">
              <a:extLst>
                <a:ext uri="{FF2B5EF4-FFF2-40B4-BE49-F238E27FC236}">
                  <a16:creationId xmlns:a16="http://schemas.microsoft.com/office/drawing/2014/main" id="{7ACFB4A6-FDA2-9E8A-938F-F7590F2C0054}"/>
                </a:ext>
              </a:extLst>
            </p:cNvPr>
            <p:cNvGrpSpPr>
              <a:grpSpLocks/>
            </p:cNvGrpSpPr>
            <p:nvPr/>
          </p:nvGrpSpPr>
          <p:grpSpPr bwMode="auto">
            <a:xfrm>
              <a:off x="-638" y="3505201"/>
              <a:ext cx="5369627" cy="2944775"/>
              <a:chOff x="-1497731" y="602568"/>
              <a:chExt cx="5369887" cy="2945402"/>
            </a:xfrm>
          </p:grpSpPr>
          <p:pic>
            <p:nvPicPr>
              <p:cNvPr id="22538" name="Picture 13" descr="kanada.wmf">
                <a:extLst>
                  <a:ext uri="{FF2B5EF4-FFF2-40B4-BE49-F238E27FC236}">
                    <a16:creationId xmlns:a16="http://schemas.microsoft.com/office/drawing/2014/main" id="{8F4563D7-2F71-7C82-9484-593F86BEB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96" y="678783"/>
                <a:ext cx="4226752" cy="286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70" descr="Collaborative">
                <a:extLst>
                  <a:ext uri="{FF2B5EF4-FFF2-40B4-BE49-F238E27FC236}">
                    <a16:creationId xmlns:a16="http://schemas.microsoft.com/office/drawing/2014/main" id="{6D9E596F-6EC4-E5E8-BE72-E0D93973289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7731" y="602568"/>
                <a:ext cx="1432262" cy="12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a:extLst>
                <a:ext uri="{FF2B5EF4-FFF2-40B4-BE49-F238E27FC236}">
                  <a16:creationId xmlns:a16="http://schemas.microsoft.com/office/drawing/2014/main" id="{4182ED5E-9C5A-7EF3-610B-FD2B07E80754}"/>
                </a:ext>
              </a:extLst>
            </p:cNvPr>
            <p:cNvSpPr/>
            <p:nvPr/>
          </p:nvSpPr>
          <p:spPr>
            <a:xfrm>
              <a:off x="83511" y="2895600"/>
              <a:ext cx="4945709" cy="708018"/>
            </a:xfrm>
            <a:prstGeom prst="rect">
              <a:avLst/>
            </a:prstGeom>
          </p:spPr>
          <p:txBody>
            <a:bodyPr>
              <a:spAutoFit/>
            </a:bodyPr>
            <a:lstStyle/>
            <a:p>
              <a:pPr algn="ctr" eaLnBrk="1" fontAlgn="auto" hangingPunct="1">
                <a:spcBef>
                  <a:spcPts val="0"/>
                </a:spcBef>
                <a:spcAft>
                  <a:spcPts val="0"/>
                </a:spcAft>
                <a:defRPr/>
              </a:pPr>
              <a:r>
                <a:rPr lang="sr-Latn-CS" sz="2000" b="1" dirty="0">
                  <a:solidFill>
                    <a:srgbClr val="FF0000"/>
                  </a:solidFill>
                  <a:effectLst>
                    <a:outerShdw blurRad="38100" dist="38100" dir="2700000" algn="tl">
                      <a:srgbClr val="000000">
                        <a:alpha val="43137"/>
                      </a:srgbClr>
                    </a:outerShdw>
                  </a:effectLst>
                  <a:cs typeface="Arial" pitchFamily="34" charset="0"/>
                </a:rPr>
                <a:t>Internet tehnologije u proizvodnom </a:t>
              </a:r>
              <a:r>
                <a:rPr lang="en-US" sz="2000" b="1" dirty="0">
                  <a:solidFill>
                    <a:srgbClr val="FF0000"/>
                  </a:solidFill>
                  <a:effectLst>
                    <a:outerShdw blurRad="38100" dist="38100" dir="2700000" algn="tl">
                      <a:srgbClr val="000000">
                        <a:alpha val="43137"/>
                      </a:srgbClr>
                    </a:outerShdw>
                  </a:effectLst>
                  <a:cs typeface="Arial" pitchFamily="34" charset="0"/>
                </a:rPr>
                <a:t>in</a:t>
              </a:r>
              <a:r>
                <a:rPr lang="sr-Latn-CS" sz="2000" b="1" dirty="0">
                  <a:solidFill>
                    <a:srgbClr val="FF0000"/>
                  </a:solidFill>
                  <a:effectLst>
                    <a:outerShdw blurRad="38100" dist="38100" dir="2700000" algn="tl">
                      <a:srgbClr val="000000">
                        <a:alpha val="43137"/>
                      </a:srgbClr>
                    </a:outerShdw>
                  </a:effectLst>
                  <a:cs typeface="Arial" pitchFamily="34" charset="0"/>
                </a:rPr>
                <a:t>ženjerstvu i e-proizvodnja</a:t>
              </a:r>
              <a:endParaRPr lang="en-US" sz="2000" b="1" dirty="0">
                <a:solidFill>
                  <a:srgbClr val="FF0000"/>
                </a:solidFill>
                <a:effectLst>
                  <a:outerShdw blurRad="38100" dist="38100" dir="2700000" algn="tl">
                    <a:srgbClr val="000000">
                      <a:alpha val="43137"/>
                    </a:srgbClr>
                  </a:outerShdw>
                </a:effectLst>
                <a:cs typeface="Arial" pitchFamily="34" charset="0"/>
              </a:endParaRPr>
            </a:p>
          </p:txBody>
        </p:sp>
      </p:grpSp>
      <p:pic>
        <p:nvPicPr>
          <p:cNvPr id="22531" name="Picture 11">
            <a:extLst>
              <a:ext uri="{FF2B5EF4-FFF2-40B4-BE49-F238E27FC236}">
                <a16:creationId xmlns:a16="http://schemas.microsoft.com/office/drawing/2014/main" id="{CB0479C6-1DBB-A305-FF44-EC3517DD0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2209" b="5611"/>
          <a:stretch>
            <a:fillRect/>
          </a:stretch>
        </p:blipFill>
        <p:spPr bwMode="auto">
          <a:xfrm>
            <a:off x="838200" y="674688"/>
            <a:ext cx="43830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a:extLst>
              <a:ext uri="{FF2B5EF4-FFF2-40B4-BE49-F238E27FC236}">
                <a16:creationId xmlns:a16="http://schemas.microsoft.com/office/drawing/2014/main" id="{E07BC49C-7727-3E88-E4A8-A053CA3EA526}"/>
              </a:ext>
            </a:extLst>
          </p:cNvPr>
          <p:cNvSpPr txBox="1">
            <a:spLocks noChangeArrowheads="1"/>
          </p:cNvSpPr>
          <p:nvPr/>
        </p:nvSpPr>
        <p:spPr bwMode="auto">
          <a:xfrm>
            <a:off x="381000" y="152400"/>
            <a:ext cx="7848600" cy="446088"/>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sr-Latn-CS" sz="2300" b="1" dirty="0">
                <a:solidFill>
                  <a:srgbClr val="FF0000"/>
                </a:solidFill>
                <a:effectLst>
                  <a:outerShdw blurRad="38100" dist="38100" dir="2700000" algn="tl">
                    <a:srgbClr val="000000">
                      <a:alpha val="43137"/>
                    </a:srgbClr>
                  </a:outerShdw>
                </a:effectLst>
                <a:latin typeface="Arial" charset="0"/>
              </a:rPr>
              <a:t> Tehnološka logistika i preduzetništvo u MiSP</a:t>
            </a:r>
            <a:endParaRPr lang="en-US" sz="2300" b="1" dirty="0">
              <a:solidFill>
                <a:srgbClr val="FF0000"/>
              </a:solidFill>
              <a:effectLst>
                <a:outerShdw blurRad="38100" dist="38100" dir="2700000" algn="tl">
                  <a:srgbClr val="000000">
                    <a:alpha val="43137"/>
                  </a:srgbClr>
                </a:outerShdw>
              </a:effectLst>
              <a:latin typeface="Arial" charset="0"/>
            </a:endParaRPr>
          </a:p>
        </p:txBody>
      </p:sp>
      <p:pic>
        <p:nvPicPr>
          <p:cNvPr id="22533" name="Picture 5" descr="business_plan_105586869">
            <a:extLst>
              <a:ext uri="{FF2B5EF4-FFF2-40B4-BE49-F238E27FC236}">
                <a16:creationId xmlns:a16="http://schemas.microsoft.com/office/drawing/2014/main" id="{1D4C337C-6CF8-48FE-A9E1-F090467224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827088"/>
            <a:ext cx="230346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01E9855-A180-06EA-FCA4-F40D8F4938CA}"/>
              </a:ext>
            </a:extLst>
          </p:cNvPr>
          <p:cNvSpPr/>
          <p:nvPr/>
        </p:nvSpPr>
        <p:spPr>
          <a:xfrm>
            <a:off x="5943600" y="3103563"/>
            <a:ext cx="2876550" cy="3539430"/>
          </a:xfrm>
          <a:prstGeom prst="rect">
            <a:avLst/>
          </a:prstGeom>
        </p:spPr>
        <p:txBody>
          <a:bodyPr>
            <a:spAutoFit/>
          </a:bodyPr>
          <a:lstStyle/>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a:t>
            </a:r>
            <a:r>
              <a:rPr lang="en-GB" sz="1400" dirty="0">
                <a:solidFill>
                  <a:schemeClr val="tx1">
                    <a:lumMod val="65000"/>
                    <a:lumOff val="35000"/>
                  </a:schemeClr>
                </a:solidFill>
                <a:effectLst>
                  <a:outerShdw blurRad="38100" dist="38100" dir="2700000" algn="tl">
                    <a:srgbClr val="000000">
                      <a:alpha val="43137"/>
                    </a:srgbClr>
                  </a:outerShdw>
                </a:effectLst>
                <a:cs typeface="Arial" pitchFamily="34" charset="0"/>
              </a:rPr>
              <a:t>Nidec</a:t>
            </a: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a:t>
            </a:r>
            <a:r>
              <a:rPr lang="en-GB" sz="1400" dirty="0">
                <a:solidFill>
                  <a:schemeClr val="tx1">
                    <a:lumMod val="65000"/>
                    <a:lumOff val="35000"/>
                  </a:schemeClr>
                </a:solidFill>
                <a:effectLst>
                  <a:outerShdw blurRad="38100" dist="38100" dir="2700000" algn="tl">
                    <a:srgbClr val="000000">
                      <a:alpha val="43137"/>
                    </a:srgbClr>
                  </a:outerShdw>
                </a:effectLst>
                <a:cs typeface="Arial" pitchFamily="34" charset="0"/>
              </a:rPr>
              <a:t>Novi Sad</a:t>
            </a:r>
            <a:endPar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endParaRP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Haineken Srbija – Novi Sad</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Tarkett - Bačka Palanka </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Carlsberg Srbija – Čelarevo</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Hitard Engineering - Novi Sad</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Zeiss Srbija - Beograd </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Unimet – Kać</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FKL – Temerin</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Litostroj Potisje - Ada</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Cimos Livnica Kikinda - Kikinda</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Lebelier – Kikinda</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Galeb Group – Šabac</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Telsonic-Kać</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Bosch-Šimanovci</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Norma group-Subotica</a:t>
            </a:r>
          </a:p>
          <a:p>
            <a:pPr eaLnBrk="1" fontAlgn="auto" hangingPunct="1">
              <a:spcBef>
                <a:spcPts val="0"/>
              </a:spcBef>
              <a:spcAft>
                <a:spcPts val="0"/>
              </a:spcAft>
              <a:buClr>
                <a:srgbClr val="00B050"/>
              </a:buClr>
              <a:buFont typeface="Wingdings" pitchFamily="2" charset="2"/>
              <a:buChar char="ü"/>
              <a:defRPr/>
            </a:pPr>
            <a:r>
              <a:rPr lang="sr-Latn-CS" sz="1400" dirty="0">
                <a:solidFill>
                  <a:schemeClr val="tx1">
                    <a:lumMod val="65000"/>
                    <a:lumOff val="35000"/>
                  </a:schemeClr>
                </a:solidFill>
                <a:effectLst>
                  <a:outerShdw blurRad="38100" dist="38100" dir="2700000" algn="tl">
                    <a:srgbClr val="000000">
                      <a:alpha val="43137"/>
                    </a:srgbClr>
                  </a:outerShdw>
                </a:effectLst>
                <a:cs typeface="Arial" pitchFamily="34" charset="0"/>
              </a:rPr>
              <a:t> Continental - Novi Sad</a:t>
            </a:r>
          </a:p>
        </p:txBody>
      </p:sp>
      <p:sp>
        <p:nvSpPr>
          <p:cNvPr id="13" name="Rectangle 12">
            <a:extLst>
              <a:ext uri="{FF2B5EF4-FFF2-40B4-BE49-F238E27FC236}">
                <a16:creationId xmlns:a16="http://schemas.microsoft.com/office/drawing/2014/main" id="{B041DC3A-FD7D-5216-FF42-8EF405C4735E}"/>
              </a:ext>
            </a:extLst>
          </p:cNvPr>
          <p:cNvSpPr/>
          <p:nvPr/>
        </p:nvSpPr>
        <p:spPr>
          <a:xfrm>
            <a:off x="5108575" y="2590800"/>
            <a:ext cx="3976688" cy="461963"/>
          </a:xfrm>
          <a:prstGeom prst="rect">
            <a:avLst/>
          </a:prstGeom>
        </p:spPr>
        <p:txBody>
          <a:bodyPr wrap="none">
            <a:spAutoFit/>
          </a:bodyPr>
          <a:lstStyle/>
          <a:p>
            <a:pPr algn="ctr" eaLnBrk="1" fontAlgn="auto" hangingPunct="1">
              <a:spcBef>
                <a:spcPts val="0"/>
              </a:spcBef>
              <a:spcAft>
                <a:spcPts val="0"/>
              </a:spcAft>
              <a:defRPr/>
            </a:pPr>
            <a:r>
              <a:rPr lang="sr-Latn-CS" sz="2400" b="1" dirty="0">
                <a:solidFill>
                  <a:srgbClr val="FF0000"/>
                </a:solidFill>
                <a:effectLst>
                  <a:outerShdw blurRad="38100" dist="38100" dir="2700000" algn="tl">
                    <a:srgbClr val="000000">
                      <a:alpha val="43137"/>
                    </a:srgbClr>
                  </a:outerShdw>
                </a:effectLst>
                <a:cs typeface="Arial" pitchFamily="34" charset="0"/>
              </a:rPr>
              <a:t>Mogućnosti za zaposlenje</a:t>
            </a:r>
            <a:endParaRPr lang="en-US" sz="2400" b="1" dirty="0">
              <a:solidFill>
                <a:srgbClr val="FF0000"/>
              </a:solidFill>
              <a:effectLst>
                <a:outerShdw blurRad="38100" dist="38100" dir="2700000" algn="tl">
                  <a:srgbClr val="000000">
                    <a:alpha val="43137"/>
                  </a:srgbClr>
                </a:outerShdw>
              </a:effectLst>
              <a:cs typeface="Arial" pitchFamily="34" charset="0"/>
            </a:endParaRP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1806</Words>
  <Application>Microsoft Office PowerPoint</Application>
  <PresentationFormat>On-screen Show (4:3)</PresentationFormat>
  <Paragraphs>145</Paragraphs>
  <Slides>10</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dc:creator>
  <cp:lastModifiedBy>Milenko Sekulić</cp:lastModifiedBy>
  <cp:revision>133</cp:revision>
  <dcterms:created xsi:type="dcterms:W3CDTF">2012-01-17T12:23:18Z</dcterms:created>
  <dcterms:modified xsi:type="dcterms:W3CDTF">2023-05-27T18:20:47Z</dcterms:modified>
</cp:coreProperties>
</file>